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2" r:id="rId7"/>
    <p:sldId id="263" r:id="rId8"/>
    <p:sldId id="270" r:id="rId9"/>
    <p:sldId id="267" r:id="rId10"/>
    <p:sldId id="266" r:id="rId11"/>
    <p:sldId id="264" r:id="rId12"/>
    <p:sldId id="271" r:id="rId13"/>
    <p:sldId id="268" r:id="rId14"/>
    <p:sldId id="265" r:id="rId15"/>
    <p:sldId id="269" r:id="rId16"/>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36" y="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DF215161-782D-44AB-9E6A-D9591345DA61}" type="datetimeFigureOut">
              <a:rPr kumimoji="1" lang="ja-JP" altLang="en-US" smtClean="0"/>
              <a:t>2020/5/22</a:t>
            </a:fld>
            <a:endParaRPr kumimoji="1" lang="ja-JP" altLang="en-US"/>
          </a:p>
        </p:txBody>
      </p:sp>
      <p:sp>
        <p:nvSpPr>
          <p:cNvPr id="4" name="フッター プレースホルダー 3"/>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5" y="9515475"/>
            <a:ext cx="2984500" cy="501650"/>
          </a:xfrm>
          <a:prstGeom prst="rect">
            <a:avLst/>
          </a:prstGeom>
        </p:spPr>
        <p:txBody>
          <a:bodyPr vert="horz" lIns="91440" tIns="45720" rIns="91440" bIns="45720" rtlCol="0" anchor="b"/>
          <a:lstStyle>
            <a:lvl1pPr algn="r">
              <a:defRPr sz="1200"/>
            </a:lvl1pPr>
          </a:lstStyle>
          <a:p>
            <a:fld id="{37624C5E-725A-4C6B-AF97-ECCDEFA4D6B7}" type="slidenum">
              <a:rPr kumimoji="1" lang="ja-JP" altLang="en-US" smtClean="0"/>
              <a:t>‹#›</a:t>
            </a:fld>
            <a:endParaRPr kumimoji="1" lang="ja-JP" altLang="en-US"/>
          </a:p>
        </p:txBody>
      </p:sp>
    </p:spTree>
    <p:extLst>
      <p:ext uri="{BB962C8B-B14F-4D97-AF65-F5344CB8AC3E}">
        <p14:creationId xmlns:p14="http://schemas.microsoft.com/office/powerpoint/2010/main" val="1609096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6053333B-D7B6-429B-8AF3-2FF8A1B3D1C1}" type="datetimeFigureOut">
              <a:rPr kumimoji="1" lang="ja-JP" altLang="en-US" smtClean="0"/>
              <a:t>2020/5/22</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759325"/>
            <a:ext cx="5510213" cy="45085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5475"/>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5475"/>
            <a:ext cx="2984500" cy="501650"/>
          </a:xfrm>
          <a:prstGeom prst="rect">
            <a:avLst/>
          </a:prstGeom>
        </p:spPr>
        <p:txBody>
          <a:bodyPr vert="horz" lIns="91440" tIns="45720" rIns="91440" bIns="45720" rtlCol="0" anchor="b"/>
          <a:lstStyle>
            <a:lvl1pPr algn="r">
              <a:defRPr sz="1200"/>
            </a:lvl1pPr>
          </a:lstStyle>
          <a:p>
            <a:fld id="{C831943B-F841-4675-BB1B-32254932846A}" type="slidenum">
              <a:rPr kumimoji="1" lang="ja-JP" altLang="en-US" smtClean="0"/>
              <a:t>‹#›</a:t>
            </a:fld>
            <a:endParaRPr kumimoji="1" lang="ja-JP" altLang="en-US"/>
          </a:p>
        </p:txBody>
      </p:sp>
    </p:spTree>
    <p:extLst>
      <p:ext uri="{BB962C8B-B14F-4D97-AF65-F5344CB8AC3E}">
        <p14:creationId xmlns:p14="http://schemas.microsoft.com/office/powerpoint/2010/main" val="7001208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DFAA0B-A266-4A66-A80F-5DB3B35AD3B8}" type="datetime1">
              <a:rPr kumimoji="1" lang="ja-JP" altLang="en-US" smtClean="0"/>
              <a:t>2020/5/22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139497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FDABB3-29BD-4CFA-A340-3E34EE2F25B7}" type="datetime1">
              <a:rPr kumimoji="1" lang="ja-JP" altLang="en-US" smtClean="0"/>
              <a:t>2020/5/22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264675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0CB541-7C2E-4840-83E9-2FCC46C44FCC}" type="datetime1">
              <a:rPr kumimoji="1" lang="ja-JP" altLang="en-US" smtClean="0"/>
              <a:t>2020/5/22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206601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C50C8F-2772-44B5-B795-3AD49E96CF3F}" type="datetime1">
              <a:rPr kumimoji="1" lang="ja-JP" altLang="en-US" smtClean="0"/>
              <a:t>2020/5/22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19309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4489D28-69FC-4AED-A155-B6516DD9F6CC}" type="datetime1">
              <a:rPr kumimoji="1" lang="ja-JP" altLang="en-US" smtClean="0"/>
              <a:t>2020/5/22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90512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E684990-B1C4-4681-8101-B2C9C030B94A}" type="datetime1">
              <a:rPr kumimoji="1" lang="ja-JP" altLang="en-US" smtClean="0"/>
              <a:t>2020/5/22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393157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D863339-2541-4696-BC66-E7C394D3F46C}" type="datetime1">
              <a:rPr kumimoji="1" lang="ja-JP" altLang="en-US" smtClean="0"/>
              <a:t>2020/5/22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88249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2E8D13-ED54-429A-8600-466DD7206BE8}" type="datetime1">
              <a:rPr kumimoji="1" lang="ja-JP" altLang="en-US" smtClean="0"/>
              <a:t>2020/5/22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264873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645B9D-4D51-4921-B1BA-7EF27FCB4B81}" type="datetime1">
              <a:rPr kumimoji="1" lang="ja-JP" altLang="en-US" smtClean="0"/>
              <a:t>2020/5/22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341962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3386B2-CCD8-4A17-91C2-B509D074052E}" type="datetime1">
              <a:rPr kumimoji="1" lang="ja-JP" altLang="en-US" smtClean="0"/>
              <a:t>2020/5/22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197658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33E295-6BDE-47C3-A9E3-6FB9B89D858A}" type="datetime1">
              <a:rPr kumimoji="1" lang="ja-JP" altLang="en-US" smtClean="0"/>
              <a:t>2020/5/22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242597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C7109-6D76-48FD-BB72-BCEDAFA8A3F7}" type="datetime1">
              <a:rPr kumimoji="1" lang="ja-JP" altLang="en-US" smtClean="0"/>
              <a:t>2020/5/22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16F6D-B010-4E23-9339-06E8EDBA0443}" type="slidenum">
              <a:rPr kumimoji="1" lang="ja-JP" altLang="en-US" smtClean="0"/>
              <a:t>‹#›</a:t>
            </a:fld>
            <a:endParaRPr kumimoji="1" lang="ja-JP" altLang="en-US"/>
          </a:p>
        </p:txBody>
      </p:sp>
    </p:spTree>
    <p:extLst>
      <p:ext uri="{BB962C8B-B14F-4D97-AF65-F5344CB8AC3E}">
        <p14:creationId xmlns:p14="http://schemas.microsoft.com/office/powerpoint/2010/main" val="290349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08721"/>
            <a:ext cx="7774632" cy="2691730"/>
          </a:xfrm>
        </p:spPr>
        <p:txBody>
          <a:bodyPr>
            <a:normAutofit fontScale="90000"/>
          </a:bodyPr>
          <a:lstStyle/>
          <a:p>
            <a:r>
              <a:rPr kumimoji="1" lang="ja-JP" altLang="en-US" dirty="0"/>
              <a:t>梅の里の世界農業遺産</a:t>
            </a:r>
            <a:br>
              <a:rPr kumimoji="1" lang="ja-JP" altLang="en-US" dirty="0"/>
            </a:br>
            <a:r>
              <a:rPr lang="ja-JP" altLang="en-US" dirty="0"/>
              <a:t>農林水産資源を有効活用</a:t>
            </a:r>
            <a:br>
              <a:rPr lang="ja-JP" altLang="en-US" dirty="0"/>
            </a:br>
            <a:r>
              <a:rPr lang="ja-JP" altLang="en-US" dirty="0">
                <a:solidFill>
                  <a:srgbClr val="FF0000"/>
                </a:solidFill>
              </a:rPr>
              <a:t>サーキュラーエコノミー</a:t>
            </a:r>
            <a:br>
              <a:rPr lang="ja-JP" altLang="en-US" dirty="0">
                <a:solidFill>
                  <a:srgbClr val="FF0000"/>
                </a:solidFill>
              </a:rPr>
            </a:br>
            <a:r>
              <a:rPr lang="en-US" altLang="ja-JP">
                <a:solidFill>
                  <a:srgbClr val="FF0000"/>
                </a:solidFill>
              </a:rPr>
              <a:t>Circular Economy</a:t>
            </a:r>
            <a:endParaRPr kumimoji="1" lang="ja-JP" altLang="en-US" dirty="0">
              <a:solidFill>
                <a:srgbClr val="FF0000"/>
              </a:solidFill>
            </a:endParaRPr>
          </a:p>
        </p:txBody>
      </p:sp>
      <p:sp>
        <p:nvSpPr>
          <p:cNvPr id="3" name="サブタイトル 2"/>
          <p:cNvSpPr>
            <a:spLocks noGrp="1"/>
          </p:cNvSpPr>
          <p:nvPr>
            <p:ph type="subTitle" idx="1"/>
          </p:nvPr>
        </p:nvSpPr>
        <p:spPr>
          <a:xfrm>
            <a:off x="1371600" y="3886200"/>
            <a:ext cx="6400800" cy="2279104"/>
          </a:xfrm>
        </p:spPr>
        <p:txBody>
          <a:bodyPr>
            <a:normAutofit/>
          </a:bodyPr>
          <a:lstStyle/>
          <a:p>
            <a:r>
              <a:rPr kumimoji="1" lang="ja-JP" altLang="en-US" sz="2400" dirty="0"/>
              <a:t>～</a:t>
            </a:r>
            <a:r>
              <a:rPr lang="ja-JP" altLang="en-US" sz="2400" dirty="0"/>
              <a:t>梅種子炭</a:t>
            </a:r>
            <a:r>
              <a:rPr lang="en-US" altLang="ja-JP" sz="2400" dirty="0"/>
              <a:t>(</a:t>
            </a:r>
            <a:r>
              <a:rPr lang="ja-JP" altLang="en-US" sz="2400" dirty="0"/>
              <a:t>無機炭</a:t>
            </a:r>
            <a:r>
              <a:rPr lang="en-US" altLang="ja-JP" sz="2400" dirty="0"/>
              <a:t>)</a:t>
            </a:r>
            <a:r>
              <a:rPr lang="ja-JP" altLang="en-US" sz="2400" dirty="0"/>
              <a:t>の</a:t>
            </a:r>
            <a:r>
              <a:rPr kumimoji="1" lang="ja-JP" altLang="en-US" sz="2400" dirty="0"/>
              <a:t>環境保全型農法～</a:t>
            </a:r>
          </a:p>
          <a:p>
            <a:endParaRPr lang="ja-JP" altLang="en-US" sz="2400" dirty="0"/>
          </a:p>
          <a:p>
            <a:r>
              <a:rPr kumimoji="1" lang="ja-JP" altLang="en-US" sz="2400" dirty="0"/>
              <a:t>ビオトープ</a:t>
            </a:r>
          </a:p>
          <a:p>
            <a:r>
              <a:rPr lang="ja-JP" altLang="en-US" sz="2400" dirty="0"/>
              <a:t>資源循環部　高機能炭和歌山研究所　</a:t>
            </a:r>
            <a:endParaRPr lang="en-US" altLang="ja-JP" sz="2400" dirty="0"/>
          </a:p>
          <a:p>
            <a:r>
              <a:rPr lang="ja-JP" altLang="en-US" sz="2400" dirty="0"/>
              <a:t>令和</a:t>
            </a:r>
            <a:r>
              <a:rPr lang="en-US" altLang="ja-JP" sz="2400" dirty="0"/>
              <a:t>2</a:t>
            </a:r>
            <a:r>
              <a:rPr lang="ja-JP" altLang="en-US" sz="2400" dirty="0"/>
              <a:t>年</a:t>
            </a:r>
            <a:r>
              <a:rPr lang="en-US" altLang="ja-JP" sz="2400" dirty="0"/>
              <a:t>2</a:t>
            </a:r>
            <a:r>
              <a:rPr lang="ja-JP" altLang="en-US" sz="2400" dirty="0"/>
              <a:t>月</a:t>
            </a:r>
            <a:r>
              <a:rPr lang="en-US" altLang="ja-JP" sz="2400" dirty="0"/>
              <a:t>28</a:t>
            </a:r>
            <a:r>
              <a:rPr lang="ja-JP" altLang="en-US" sz="2400" dirty="0"/>
              <a:t>日</a:t>
            </a:r>
            <a:endParaRPr kumimoji="1" lang="ja-JP" altLang="en-US" sz="2400" dirty="0"/>
          </a:p>
        </p:txBody>
      </p:sp>
      <p:sp>
        <p:nvSpPr>
          <p:cNvPr id="4" name="スライド番号プレースホルダー 3"/>
          <p:cNvSpPr>
            <a:spLocks noGrp="1"/>
          </p:cNvSpPr>
          <p:nvPr>
            <p:ph type="sldNum" sz="quarter" idx="12"/>
          </p:nvPr>
        </p:nvSpPr>
        <p:spPr/>
        <p:txBody>
          <a:bodyPr/>
          <a:lstStyle/>
          <a:p>
            <a:fld id="{19C16F6D-B010-4E23-9339-06E8EDBA0443}" type="slidenum">
              <a:rPr kumimoji="1" lang="ja-JP" altLang="en-US" smtClean="0"/>
              <a:t>1</a:t>
            </a:fld>
            <a:endParaRPr kumimoji="1" lang="ja-JP" altLang="en-US"/>
          </a:p>
        </p:txBody>
      </p:sp>
    </p:spTree>
    <p:extLst>
      <p:ext uri="{BB962C8B-B14F-4D97-AF65-F5344CB8AC3E}">
        <p14:creationId xmlns:p14="http://schemas.microsoft.com/office/powerpoint/2010/main" val="155438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9C16F6D-B010-4E23-9339-06E8EDBA0443}"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22E84690-A7F1-4DB5-A0A0-E893CD03C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0928"/>
            <a:ext cx="9144000" cy="6076143"/>
          </a:xfrm>
          <a:prstGeom prst="rect">
            <a:avLst/>
          </a:prstGeom>
        </p:spPr>
      </p:pic>
      <p:sp>
        <p:nvSpPr>
          <p:cNvPr id="2" name="正方形/長方形 1">
            <a:extLst>
              <a:ext uri="{FF2B5EF4-FFF2-40B4-BE49-F238E27FC236}">
                <a16:creationId xmlns:a16="http://schemas.microsoft.com/office/drawing/2014/main" id="{01D63949-EB35-4261-9804-1A47C48AAB03}"/>
              </a:ext>
            </a:extLst>
          </p:cNvPr>
          <p:cNvSpPr/>
          <p:nvPr/>
        </p:nvSpPr>
        <p:spPr>
          <a:xfrm>
            <a:off x="2798115" y="2967335"/>
            <a:ext cx="3547766" cy="923330"/>
          </a:xfrm>
          <a:prstGeom prst="rect">
            <a:avLst/>
          </a:prstGeom>
          <a:noFill/>
        </p:spPr>
        <p:txBody>
          <a:bodyPr wrap="none" lIns="91440" tIns="45720" rIns="91440" bIns="45720">
            <a:spAutoFit/>
          </a:bodyPr>
          <a:lstStyle/>
          <a:p>
            <a:pPr algn="ctr"/>
            <a:r>
              <a:rPr lang="ja-JP"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実証を重ね</a:t>
            </a:r>
            <a:endParaRPr lang="ja-JP"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89577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0928"/>
            <a:ext cx="9144000" cy="6076143"/>
          </a:xfrm>
          <a:prstGeom prst="rect">
            <a:avLst/>
          </a:prstGeom>
        </p:spPr>
      </p:pic>
      <p:sp>
        <p:nvSpPr>
          <p:cNvPr id="3" name="スライド番号プレースホルダー 2"/>
          <p:cNvSpPr>
            <a:spLocks noGrp="1"/>
          </p:cNvSpPr>
          <p:nvPr>
            <p:ph type="sldNum" sz="quarter" idx="12"/>
          </p:nvPr>
        </p:nvSpPr>
        <p:spPr/>
        <p:txBody>
          <a:bodyPr/>
          <a:lstStyle/>
          <a:p>
            <a:fld id="{19C16F6D-B010-4E23-9339-06E8EDBA0443}" type="slidenum">
              <a:rPr kumimoji="1" lang="ja-JP" altLang="en-US" smtClean="0"/>
              <a:t>11</a:t>
            </a:fld>
            <a:endParaRPr kumimoji="1" lang="ja-JP" altLang="en-US"/>
          </a:p>
        </p:txBody>
      </p:sp>
      <p:sp>
        <p:nvSpPr>
          <p:cNvPr id="4" name="テキスト ボックス 3"/>
          <p:cNvSpPr txBox="1"/>
          <p:nvPr/>
        </p:nvSpPr>
        <p:spPr>
          <a:xfrm>
            <a:off x="2267744" y="836712"/>
            <a:ext cx="4032448" cy="923330"/>
          </a:xfrm>
          <a:prstGeom prst="rect">
            <a:avLst/>
          </a:prstGeom>
          <a:noFill/>
        </p:spPr>
        <p:txBody>
          <a:bodyPr wrap="square" rtlCol="0">
            <a:spAutoFit/>
          </a:bodyPr>
          <a:lstStyle/>
          <a:p>
            <a:r>
              <a:rPr kumimoji="1" lang="ja-JP" altLang="en-US" sz="5400" b="1" dirty="0">
                <a:solidFill>
                  <a:schemeClr val="accent2">
                    <a:lumMod val="75000"/>
                  </a:schemeClr>
                </a:solidFill>
              </a:rPr>
              <a:t>錦鯉の生長</a:t>
            </a:r>
          </a:p>
        </p:txBody>
      </p:sp>
      <p:sp>
        <p:nvSpPr>
          <p:cNvPr id="5" name="正方形/長方形 4">
            <a:extLst>
              <a:ext uri="{FF2B5EF4-FFF2-40B4-BE49-F238E27FC236}">
                <a16:creationId xmlns:a16="http://schemas.microsoft.com/office/drawing/2014/main" id="{A36AD625-C98B-4C4D-803B-3F6606C3DA78}"/>
              </a:ext>
            </a:extLst>
          </p:cNvPr>
          <p:cNvSpPr/>
          <p:nvPr/>
        </p:nvSpPr>
        <p:spPr>
          <a:xfrm>
            <a:off x="2833384" y="2967335"/>
            <a:ext cx="3477234" cy="923330"/>
          </a:xfrm>
          <a:prstGeom prst="rect">
            <a:avLst/>
          </a:prstGeom>
          <a:noFill/>
        </p:spPr>
        <p:txBody>
          <a:bodyPr wrap="non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動きがいい</a:t>
            </a:r>
          </a:p>
        </p:txBody>
      </p:sp>
    </p:spTree>
    <p:extLst>
      <p:ext uri="{BB962C8B-B14F-4D97-AF65-F5344CB8AC3E}">
        <p14:creationId xmlns:p14="http://schemas.microsoft.com/office/powerpoint/2010/main" val="322276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43DEC9-D684-434C-86BE-2D29432995D2}"/>
              </a:ext>
            </a:extLst>
          </p:cNvPr>
          <p:cNvSpPr>
            <a:spLocks noGrp="1"/>
          </p:cNvSpPr>
          <p:nvPr>
            <p:ph type="sldNum" sz="quarter" idx="12"/>
          </p:nvPr>
        </p:nvSpPr>
        <p:spPr/>
        <p:txBody>
          <a:bodyPr/>
          <a:lstStyle/>
          <a:p>
            <a:fld id="{19C16F6D-B010-4E23-9339-06E8EDBA0443}"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F9D9CE79-AE25-4C8B-9E7B-B5217ABFCC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0928"/>
            <a:ext cx="9144000" cy="6076143"/>
          </a:xfrm>
          <a:prstGeom prst="rect">
            <a:avLst/>
          </a:prstGeom>
        </p:spPr>
      </p:pic>
      <p:sp>
        <p:nvSpPr>
          <p:cNvPr id="3" name="正方形/長方形 2">
            <a:extLst>
              <a:ext uri="{FF2B5EF4-FFF2-40B4-BE49-F238E27FC236}">
                <a16:creationId xmlns:a16="http://schemas.microsoft.com/office/drawing/2014/main" id="{251BCF68-80F5-4BAE-BBD0-F07D6B7F6334}"/>
              </a:ext>
            </a:extLst>
          </p:cNvPr>
          <p:cNvSpPr/>
          <p:nvPr/>
        </p:nvSpPr>
        <p:spPr>
          <a:xfrm>
            <a:off x="479378" y="2967335"/>
            <a:ext cx="8185253" cy="769441"/>
          </a:xfrm>
          <a:prstGeom prst="rect">
            <a:avLst/>
          </a:prstGeom>
          <a:noFill/>
        </p:spPr>
        <p:txBody>
          <a:bodyPr wrap="none" lIns="91440" tIns="45720" rIns="91440" bIns="45720">
            <a:spAutoFit/>
          </a:bodyPr>
          <a:lstStyle/>
          <a:p>
            <a:pPr algn="ctr"/>
            <a:r>
              <a:rPr lang="ja-JP" altLang="en-US" sz="4400" b="1" cap="none" spc="0" dirty="0">
                <a:ln w="22225">
                  <a:solidFill>
                    <a:schemeClr val="accent2"/>
                  </a:solidFill>
                  <a:prstDash val="solid"/>
                </a:ln>
                <a:solidFill>
                  <a:schemeClr val="accent2">
                    <a:lumMod val="40000"/>
                    <a:lumOff val="60000"/>
                  </a:schemeClr>
                </a:solidFill>
                <a:effectLst/>
              </a:rPr>
              <a:t>合鴨のうんちゃんの匂いが少ない</a:t>
            </a:r>
          </a:p>
        </p:txBody>
      </p:sp>
    </p:spTree>
    <p:extLst>
      <p:ext uri="{BB962C8B-B14F-4D97-AF65-F5344CB8AC3E}">
        <p14:creationId xmlns:p14="http://schemas.microsoft.com/office/powerpoint/2010/main" val="54737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7164288" y="2996952"/>
            <a:ext cx="1728192"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5436096" y="2996952"/>
            <a:ext cx="1728192"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067944" y="2996952"/>
            <a:ext cx="1368152" cy="3290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699792" y="2996952"/>
            <a:ext cx="1368152"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7504" y="2996952"/>
            <a:ext cx="2592288"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1520" y="188640"/>
            <a:ext cx="8229600" cy="1143000"/>
          </a:xfrm>
        </p:spPr>
        <p:txBody>
          <a:bodyPr>
            <a:normAutofit/>
          </a:bodyPr>
          <a:lstStyle/>
          <a:p>
            <a:r>
              <a:rPr lang="ja-JP" altLang="en-US" dirty="0"/>
              <a:t>梅種子炭（無機炭）</a:t>
            </a:r>
            <a:endParaRPr kumimoji="1" lang="ja-JP" altLang="en-US" dirty="0"/>
          </a:p>
        </p:txBody>
      </p:sp>
      <p:sp>
        <p:nvSpPr>
          <p:cNvPr id="5" name="テキスト ボックス 4"/>
          <p:cNvSpPr txBox="1"/>
          <p:nvPr/>
        </p:nvSpPr>
        <p:spPr>
          <a:xfrm>
            <a:off x="1907704" y="1484784"/>
            <a:ext cx="5688632" cy="584775"/>
          </a:xfrm>
          <a:prstGeom prst="rect">
            <a:avLst/>
          </a:prstGeom>
          <a:noFill/>
          <a:ln w="3175">
            <a:solidFill>
              <a:schemeClr val="tx1"/>
            </a:solidFill>
          </a:ln>
        </p:spPr>
        <p:txBody>
          <a:bodyPr wrap="square" rtlCol="0">
            <a:spAutoFit/>
          </a:bodyPr>
          <a:lstStyle/>
          <a:p>
            <a:r>
              <a:rPr kumimoji="1" lang="ja-JP" altLang="en-US" sz="3200" b="1" dirty="0"/>
              <a:t>高機能炭製造、開発カテゴリー</a:t>
            </a:r>
          </a:p>
        </p:txBody>
      </p:sp>
      <p:graphicFrame>
        <p:nvGraphicFramePr>
          <p:cNvPr id="15" name="表 14"/>
          <p:cNvGraphicFramePr>
            <a:graphicFrameLocks noGrp="1"/>
          </p:cNvGraphicFramePr>
          <p:nvPr>
            <p:extLst>
              <p:ext uri="{D42A27DB-BD31-4B8C-83A1-F6EECF244321}">
                <p14:modId xmlns:p14="http://schemas.microsoft.com/office/powerpoint/2010/main" val="1690403660"/>
              </p:ext>
            </p:extLst>
          </p:nvPr>
        </p:nvGraphicFramePr>
        <p:xfrm>
          <a:off x="251520" y="3212976"/>
          <a:ext cx="2354664" cy="2232248"/>
        </p:xfrm>
        <a:graphic>
          <a:graphicData uri="http://schemas.openxmlformats.org/drawingml/2006/table">
            <a:tbl>
              <a:tblPr firstRow="1" bandRow="1">
                <a:tableStyleId>{5C22544A-7EE6-4342-B048-85BDC9FD1C3A}</a:tableStyleId>
              </a:tblPr>
              <a:tblGrid>
                <a:gridCol w="392444">
                  <a:extLst>
                    <a:ext uri="{9D8B030D-6E8A-4147-A177-3AD203B41FA5}">
                      <a16:colId xmlns:a16="http://schemas.microsoft.com/office/drawing/2014/main" val="20000"/>
                    </a:ext>
                  </a:extLst>
                </a:gridCol>
                <a:gridCol w="392444">
                  <a:extLst>
                    <a:ext uri="{9D8B030D-6E8A-4147-A177-3AD203B41FA5}">
                      <a16:colId xmlns:a16="http://schemas.microsoft.com/office/drawing/2014/main" val="20001"/>
                    </a:ext>
                  </a:extLst>
                </a:gridCol>
                <a:gridCol w="392444">
                  <a:extLst>
                    <a:ext uri="{9D8B030D-6E8A-4147-A177-3AD203B41FA5}">
                      <a16:colId xmlns:a16="http://schemas.microsoft.com/office/drawing/2014/main" val="20002"/>
                    </a:ext>
                  </a:extLst>
                </a:gridCol>
                <a:gridCol w="392444">
                  <a:extLst>
                    <a:ext uri="{9D8B030D-6E8A-4147-A177-3AD203B41FA5}">
                      <a16:colId xmlns:a16="http://schemas.microsoft.com/office/drawing/2014/main" val="20003"/>
                    </a:ext>
                  </a:extLst>
                </a:gridCol>
                <a:gridCol w="392444">
                  <a:extLst>
                    <a:ext uri="{9D8B030D-6E8A-4147-A177-3AD203B41FA5}">
                      <a16:colId xmlns:a16="http://schemas.microsoft.com/office/drawing/2014/main" val="20004"/>
                    </a:ext>
                  </a:extLst>
                </a:gridCol>
                <a:gridCol w="392444">
                  <a:extLst>
                    <a:ext uri="{9D8B030D-6E8A-4147-A177-3AD203B41FA5}">
                      <a16:colId xmlns:a16="http://schemas.microsoft.com/office/drawing/2014/main" val="20005"/>
                    </a:ext>
                  </a:extLst>
                </a:gridCol>
              </a:tblGrid>
              <a:tr h="2232248">
                <a:tc>
                  <a:txBody>
                    <a:bodyPr/>
                    <a:lstStyle/>
                    <a:p>
                      <a:pPr algn="ctr"/>
                      <a:r>
                        <a:rPr kumimoji="1" lang="ja-JP" altLang="en-US" dirty="0"/>
                        <a:t>土壌改良材</a:t>
                      </a:r>
                    </a:p>
                  </a:txBody>
                  <a:tcPr vert="eaVert">
                    <a:solidFill>
                      <a:schemeClr val="accent1"/>
                    </a:solidFill>
                  </a:tcPr>
                </a:tc>
                <a:tc>
                  <a:txBody>
                    <a:bodyPr/>
                    <a:lstStyle/>
                    <a:p>
                      <a:pPr algn="ctr"/>
                      <a:r>
                        <a:rPr kumimoji="1" lang="ja-JP" altLang="en-US" dirty="0"/>
                        <a:t>即効性肥料</a:t>
                      </a:r>
                    </a:p>
                  </a:txBody>
                  <a:tcPr vert="eaVert">
                    <a:noFill/>
                  </a:tcPr>
                </a:tc>
                <a:tc>
                  <a:txBody>
                    <a:bodyPr/>
                    <a:lstStyle/>
                    <a:p>
                      <a:pPr algn="ctr"/>
                      <a:r>
                        <a:rPr kumimoji="1" lang="ja-JP" altLang="en-US" dirty="0"/>
                        <a:t>花活き活き炭</a:t>
                      </a:r>
                    </a:p>
                  </a:txBody>
                  <a:tcPr vert="eaVert">
                    <a:noFill/>
                  </a:tcPr>
                </a:tc>
                <a:tc>
                  <a:txBody>
                    <a:bodyPr/>
                    <a:lstStyle/>
                    <a:p>
                      <a:pPr algn="ctr"/>
                      <a:r>
                        <a:rPr kumimoji="1" lang="ja-JP" altLang="en-US" dirty="0"/>
                        <a:t>堆肥発酵促進材</a:t>
                      </a:r>
                    </a:p>
                  </a:txBody>
                  <a:tcPr vert="eaVert">
                    <a:noFill/>
                  </a:tcPr>
                </a:tc>
                <a:tc>
                  <a:txBody>
                    <a:bodyPr/>
                    <a:lstStyle/>
                    <a:p>
                      <a:pPr algn="ctr"/>
                      <a:r>
                        <a:rPr kumimoji="1" lang="ja-JP" altLang="en-US" dirty="0"/>
                        <a:t>敷き料脱臭材</a:t>
                      </a:r>
                    </a:p>
                  </a:txBody>
                  <a:tcPr vert="eaVert">
                    <a:noFill/>
                  </a:tcPr>
                </a:tc>
                <a:tc>
                  <a:txBody>
                    <a:bodyPr/>
                    <a:lstStyle/>
                    <a:p>
                      <a:pPr algn="ctr"/>
                      <a:r>
                        <a:rPr kumimoji="1" lang="ja-JP" altLang="en-US" dirty="0"/>
                        <a:t>飼料添加物</a:t>
                      </a:r>
                    </a:p>
                  </a:txBody>
                  <a:tcPr vert="eaVert">
                    <a:noFill/>
                  </a:tcPr>
                </a:tc>
                <a:extLst>
                  <a:ext uri="{0D108BD9-81ED-4DB2-BD59-A6C34878D82A}">
                    <a16:rowId xmlns:a16="http://schemas.microsoft.com/office/drawing/2014/main" val="10000"/>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5591289"/>
              </p:ext>
            </p:extLst>
          </p:nvPr>
        </p:nvGraphicFramePr>
        <p:xfrm>
          <a:off x="4163354" y="3140968"/>
          <a:ext cx="1177332" cy="2232248"/>
        </p:xfrm>
        <a:graphic>
          <a:graphicData uri="http://schemas.openxmlformats.org/drawingml/2006/table">
            <a:tbl>
              <a:tblPr firstRow="1" bandRow="1">
                <a:tableStyleId>{5C22544A-7EE6-4342-B048-85BDC9FD1C3A}</a:tableStyleId>
              </a:tblPr>
              <a:tblGrid>
                <a:gridCol w="392444">
                  <a:extLst>
                    <a:ext uri="{9D8B030D-6E8A-4147-A177-3AD203B41FA5}">
                      <a16:colId xmlns:a16="http://schemas.microsoft.com/office/drawing/2014/main" val="20000"/>
                    </a:ext>
                  </a:extLst>
                </a:gridCol>
                <a:gridCol w="392444">
                  <a:extLst>
                    <a:ext uri="{9D8B030D-6E8A-4147-A177-3AD203B41FA5}">
                      <a16:colId xmlns:a16="http://schemas.microsoft.com/office/drawing/2014/main" val="20001"/>
                    </a:ext>
                  </a:extLst>
                </a:gridCol>
                <a:gridCol w="392444">
                  <a:extLst>
                    <a:ext uri="{9D8B030D-6E8A-4147-A177-3AD203B41FA5}">
                      <a16:colId xmlns:a16="http://schemas.microsoft.com/office/drawing/2014/main" val="20002"/>
                    </a:ext>
                  </a:extLst>
                </a:gridCol>
              </a:tblGrid>
              <a:tr h="2232248">
                <a:tc>
                  <a:txBody>
                    <a:bodyPr/>
                    <a:lstStyle/>
                    <a:p>
                      <a:pPr algn="ctr"/>
                      <a:r>
                        <a:rPr kumimoji="1" lang="ja-JP" altLang="en-US" dirty="0"/>
                        <a:t>防腐剤代替材</a:t>
                      </a:r>
                    </a:p>
                  </a:txBody>
                  <a:tcPr vert="eaVert"/>
                </a:tc>
                <a:tc>
                  <a:txBody>
                    <a:bodyPr/>
                    <a:lstStyle/>
                    <a:p>
                      <a:pPr algn="ctr"/>
                      <a:r>
                        <a:rPr kumimoji="1" lang="ja-JP" altLang="en-US" dirty="0"/>
                        <a:t>鮮度保持炭製品</a:t>
                      </a:r>
                    </a:p>
                  </a:txBody>
                  <a:tcPr vert="eaVert"/>
                </a:tc>
                <a:tc>
                  <a:txBody>
                    <a:bodyPr/>
                    <a:lstStyle/>
                    <a:p>
                      <a:pPr algn="ctr"/>
                      <a:r>
                        <a:rPr kumimoji="1" lang="ja-JP" altLang="en-US" dirty="0"/>
                        <a:t>炭フード</a:t>
                      </a:r>
                    </a:p>
                  </a:txBody>
                  <a:tcPr vert="eaVert"/>
                </a:tc>
                <a:extLst>
                  <a:ext uri="{0D108BD9-81ED-4DB2-BD59-A6C34878D82A}">
                    <a16:rowId xmlns:a16="http://schemas.microsoft.com/office/drawing/2014/main" val="10000"/>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129468827"/>
              </p:ext>
            </p:extLst>
          </p:nvPr>
        </p:nvGraphicFramePr>
        <p:xfrm>
          <a:off x="5508104" y="3140968"/>
          <a:ext cx="1530172" cy="2232248"/>
        </p:xfrm>
        <a:graphic>
          <a:graphicData uri="http://schemas.openxmlformats.org/drawingml/2006/table">
            <a:tbl>
              <a:tblPr firstRow="1" bandRow="1">
                <a:tableStyleId>{5C22544A-7EE6-4342-B048-85BDC9FD1C3A}</a:tableStyleId>
              </a:tblPr>
              <a:tblGrid>
                <a:gridCol w="382543">
                  <a:extLst>
                    <a:ext uri="{9D8B030D-6E8A-4147-A177-3AD203B41FA5}">
                      <a16:colId xmlns:a16="http://schemas.microsoft.com/office/drawing/2014/main" val="20000"/>
                    </a:ext>
                  </a:extLst>
                </a:gridCol>
                <a:gridCol w="382543">
                  <a:extLst>
                    <a:ext uri="{9D8B030D-6E8A-4147-A177-3AD203B41FA5}">
                      <a16:colId xmlns:a16="http://schemas.microsoft.com/office/drawing/2014/main" val="20001"/>
                    </a:ext>
                  </a:extLst>
                </a:gridCol>
                <a:gridCol w="382543">
                  <a:extLst>
                    <a:ext uri="{9D8B030D-6E8A-4147-A177-3AD203B41FA5}">
                      <a16:colId xmlns:a16="http://schemas.microsoft.com/office/drawing/2014/main" val="20002"/>
                    </a:ext>
                  </a:extLst>
                </a:gridCol>
                <a:gridCol w="382543">
                  <a:extLst>
                    <a:ext uri="{9D8B030D-6E8A-4147-A177-3AD203B41FA5}">
                      <a16:colId xmlns:a16="http://schemas.microsoft.com/office/drawing/2014/main" val="20003"/>
                    </a:ext>
                  </a:extLst>
                </a:gridCol>
              </a:tblGrid>
              <a:tr h="2232248">
                <a:tc>
                  <a:txBody>
                    <a:bodyPr/>
                    <a:lstStyle/>
                    <a:p>
                      <a:pPr algn="ctr"/>
                      <a:r>
                        <a:rPr kumimoji="1" lang="ja-JP" altLang="en-US" dirty="0"/>
                        <a:t>床下調質炭</a:t>
                      </a:r>
                    </a:p>
                  </a:txBody>
                  <a:tcPr vert="eaVert"/>
                </a:tc>
                <a:tc>
                  <a:txBody>
                    <a:bodyPr/>
                    <a:lstStyle/>
                    <a:p>
                      <a:pPr algn="ctr"/>
                      <a:r>
                        <a:rPr kumimoji="1" lang="ja-JP" altLang="en-US" dirty="0"/>
                        <a:t>炭埋</a:t>
                      </a:r>
                    </a:p>
                  </a:txBody>
                  <a:tcPr vert="eaVert"/>
                </a:tc>
                <a:tc>
                  <a:txBody>
                    <a:bodyPr/>
                    <a:lstStyle/>
                    <a:p>
                      <a:pPr algn="ctr"/>
                      <a:r>
                        <a:rPr kumimoji="1" lang="ja-JP" altLang="en-US" dirty="0"/>
                        <a:t>炭塗料</a:t>
                      </a:r>
                    </a:p>
                  </a:txBody>
                  <a:tcPr vert="eaVert"/>
                </a:tc>
                <a:tc>
                  <a:txBody>
                    <a:bodyPr/>
                    <a:lstStyle/>
                    <a:p>
                      <a:pPr algn="ctr"/>
                      <a:r>
                        <a:rPr kumimoji="1" lang="ja-JP" altLang="en-US" dirty="0"/>
                        <a:t>炭ホード</a:t>
                      </a:r>
                    </a:p>
                  </a:txBody>
                  <a:tcPr vert="eaVert"/>
                </a:tc>
                <a:extLst>
                  <a:ext uri="{0D108BD9-81ED-4DB2-BD59-A6C34878D82A}">
                    <a16:rowId xmlns:a16="http://schemas.microsoft.com/office/drawing/2014/main" val="10000"/>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3665232264"/>
              </p:ext>
            </p:extLst>
          </p:nvPr>
        </p:nvGraphicFramePr>
        <p:xfrm>
          <a:off x="2771800" y="3140968"/>
          <a:ext cx="1177332" cy="2232248"/>
        </p:xfrm>
        <a:graphic>
          <a:graphicData uri="http://schemas.openxmlformats.org/drawingml/2006/table">
            <a:tbl>
              <a:tblPr firstRow="1" bandRow="1">
                <a:tableStyleId>{5C22544A-7EE6-4342-B048-85BDC9FD1C3A}</a:tableStyleId>
              </a:tblPr>
              <a:tblGrid>
                <a:gridCol w="392444">
                  <a:extLst>
                    <a:ext uri="{9D8B030D-6E8A-4147-A177-3AD203B41FA5}">
                      <a16:colId xmlns:a16="http://schemas.microsoft.com/office/drawing/2014/main" val="20000"/>
                    </a:ext>
                  </a:extLst>
                </a:gridCol>
                <a:gridCol w="392444">
                  <a:extLst>
                    <a:ext uri="{9D8B030D-6E8A-4147-A177-3AD203B41FA5}">
                      <a16:colId xmlns:a16="http://schemas.microsoft.com/office/drawing/2014/main" val="20001"/>
                    </a:ext>
                  </a:extLst>
                </a:gridCol>
                <a:gridCol w="392444">
                  <a:extLst>
                    <a:ext uri="{9D8B030D-6E8A-4147-A177-3AD203B41FA5}">
                      <a16:colId xmlns:a16="http://schemas.microsoft.com/office/drawing/2014/main" val="20002"/>
                    </a:ext>
                  </a:extLst>
                </a:gridCol>
              </a:tblGrid>
              <a:tr h="2232248">
                <a:tc>
                  <a:txBody>
                    <a:bodyPr/>
                    <a:lstStyle/>
                    <a:p>
                      <a:pPr algn="ctr"/>
                      <a:r>
                        <a:rPr kumimoji="1" lang="ja-JP" altLang="en-US" dirty="0"/>
                        <a:t>脱臭材（活性炭代替）</a:t>
                      </a:r>
                    </a:p>
                  </a:txBody>
                  <a:tcPr vert="eaVert"/>
                </a:tc>
                <a:tc>
                  <a:txBody>
                    <a:bodyPr/>
                    <a:lstStyle/>
                    <a:p>
                      <a:pPr algn="ctr"/>
                      <a:r>
                        <a:rPr kumimoji="1" lang="ja-JP" altLang="en-US" dirty="0"/>
                        <a:t>炭素電池原料</a:t>
                      </a:r>
                    </a:p>
                  </a:txBody>
                  <a:tcPr vert="eaVert"/>
                </a:tc>
                <a:tc>
                  <a:txBody>
                    <a:bodyPr/>
                    <a:lstStyle/>
                    <a:p>
                      <a:pPr algn="ctr"/>
                      <a:r>
                        <a:rPr kumimoji="1" lang="ja-JP" altLang="en-US" dirty="0"/>
                        <a:t>化粧品原料</a:t>
                      </a:r>
                    </a:p>
                  </a:txBody>
                  <a:tcPr vert="eaVert"/>
                </a:tc>
                <a:extLst>
                  <a:ext uri="{0D108BD9-81ED-4DB2-BD59-A6C34878D82A}">
                    <a16:rowId xmlns:a16="http://schemas.microsoft.com/office/drawing/2014/main" val="10000"/>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3510092259"/>
              </p:ext>
            </p:extLst>
          </p:nvPr>
        </p:nvGraphicFramePr>
        <p:xfrm>
          <a:off x="7236296" y="3140968"/>
          <a:ext cx="1530172" cy="2232248"/>
        </p:xfrm>
        <a:graphic>
          <a:graphicData uri="http://schemas.openxmlformats.org/drawingml/2006/table">
            <a:tbl>
              <a:tblPr firstRow="1" bandRow="1">
                <a:tableStyleId>{5C22544A-7EE6-4342-B048-85BDC9FD1C3A}</a:tableStyleId>
              </a:tblPr>
              <a:tblGrid>
                <a:gridCol w="382543">
                  <a:extLst>
                    <a:ext uri="{9D8B030D-6E8A-4147-A177-3AD203B41FA5}">
                      <a16:colId xmlns:a16="http://schemas.microsoft.com/office/drawing/2014/main" val="20000"/>
                    </a:ext>
                  </a:extLst>
                </a:gridCol>
                <a:gridCol w="382543">
                  <a:extLst>
                    <a:ext uri="{9D8B030D-6E8A-4147-A177-3AD203B41FA5}">
                      <a16:colId xmlns:a16="http://schemas.microsoft.com/office/drawing/2014/main" val="20001"/>
                    </a:ext>
                  </a:extLst>
                </a:gridCol>
                <a:gridCol w="382543">
                  <a:extLst>
                    <a:ext uri="{9D8B030D-6E8A-4147-A177-3AD203B41FA5}">
                      <a16:colId xmlns:a16="http://schemas.microsoft.com/office/drawing/2014/main" val="20002"/>
                    </a:ext>
                  </a:extLst>
                </a:gridCol>
                <a:gridCol w="382543">
                  <a:extLst>
                    <a:ext uri="{9D8B030D-6E8A-4147-A177-3AD203B41FA5}">
                      <a16:colId xmlns:a16="http://schemas.microsoft.com/office/drawing/2014/main" val="20003"/>
                    </a:ext>
                  </a:extLst>
                </a:gridCol>
              </a:tblGrid>
              <a:tr h="2232248">
                <a:tc>
                  <a:txBody>
                    <a:bodyPr/>
                    <a:lstStyle/>
                    <a:p>
                      <a:pPr algn="ctr"/>
                      <a:r>
                        <a:rPr kumimoji="1" lang="ja-JP" altLang="en-US" dirty="0"/>
                        <a:t>炭陶器</a:t>
                      </a:r>
                    </a:p>
                  </a:txBody>
                  <a:tcPr vert="eaVert"/>
                </a:tc>
                <a:tc>
                  <a:txBody>
                    <a:bodyPr/>
                    <a:lstStyle/>
                    <a:p>
                      <a:pPr algn="ctr"/>
                      <a:r>
                        <a:rPr kumimoji="1" lang="ja-JP" altLang="en-US" dirty="0"/>
                        <a:t>入浴炭</a:t>
                      </a:r>
                    </a:p>
                  </a:txBody>
                  <a:tcPr vert="eaVert"/>
                </a:tc>
                <a:tc>
                  <a:txBody>
                    <a:bodyPr/>
                    <a:lstStyle/>
                    <a:p>
                      <a:pPr algn="ctr"/>
                      <a:r>
                        <a:rPr kumimoji="1" lang="ja-JP" altLang="en-US" dirty="0"/>
                        <a:t>水質浄化材</a:t>
                      </a:r>
                    </a:p>
                  </a:txBody>
                  <a:tcPr vert="eaVert"/>
                </a:tc>
                <a:tc>
                  <a:txBody>
                    <a:bodyPr/>
                    <a:lstStyle/>
                    <a:p>
                      <a:pPr algn="ctr"/>
                      <a:r>
                        <a:rPr kumimoji="1" lang="ja-JP" altLang="en-US" dirty="0"/>
                        <a:t>脱臭・調質湿炭</a:t>
                      </a:r>
                    </a:p>
                  </a:txBody>
                  <a:tcPr vert="eaVert"/>
                </a:tc>
                <a:extLst>
                  <a:ext uri="{0D108BD9-81ED-4DB2-BD59-A6C34878D82A}">
                    <a16:rowId xmlns:a16="http://schemas.microsoft.com/office/drawing/2014/main" val="10000"/>
                  </a:ext>
                </a:extLst>
              </a:tr>
            </a:tbl>
          </a:graphicData>
        </a:graphic>
      </p:graphicFrame>
      <p:sp>
        <p:nvSpPr>
          <p:cNvPr id="1024" name="テキスト ボックス 1023"/>
          <p:cNvSpPr txBox="1"/>
          <p:nvPr/>
        </p:nvSpPr>
        <p:spPr>
          <a:xfrm>
            <a:off x="551457" y="5784950"/>
            <a:ext cx="1728192" cy="369332"/>
          </a:xfrm>
          <a:prstGeom prst="rect">
            <a:avLst/>
          </a:prstGeom>
          <a:noFill/>
        </p:spPr>
        <p:txBody>
          <a:bodyPr wrap="square" rtlCol="0">
            <a:spAutoFit/>
          </a:bodyPr>
          <a:lstStyle/>
          <a:p>
            <a:pPr algn="ctr"/>
            <a:r>
              <a:rPr kumimoji="1" lang="ja-JP" altLang="en-US" b="1" i="1" dirty="0">
                <a:solidFill>
                  <a:schemeClr val="tx1">
                    <a:lumMod val="95000"/>
                    <a:lumOff val="5000"/>
                  </a:schemeClr>
                </a:solidFill>
              </a:rPr>
              <a:t>酪農産業界</a:t>
            </a:r>
          </a:p>
        </p:txBody>
      </p:sp>
      <p:sp>
        <p:nvSpPr>
          <p:cNvPr id="1025" name="テキスト ボックス 1024"/>
          <p:cNvSpPr txBox="1"/>
          <p:nvPr/>
        </p:nvSpPr>
        <p:spPr>
          <a:xfrm>
            <a:off x="2699792" y="5733256"/>
            <a:ext cx="1152128" cy="369332"/>
          </a:xfrm>
          <a:prstGeom prst="rect">
            <a:avLst/>
          </a:prstGeom>
          <a:noFill/>
        </p:spPr>
        <p:txBody>
          <a:bodyPr wrap="square" rtlCol="0">
            <a:spAutoFit/>
          </a:bodyPr>
          <a:lstStyle/>
          <a:p>
            <a:pPr algn="ctr"/>
            <a:r>
              <a:rPr lang="ja-JP" altLang="en-US" b="1" i="1" dirty="0">
                <a:solidFill>
                  <a:schemeClr val="accent6">
                    <a:lumMod val="50000"/>
                  </a:schemeClr>
                </a:solidFill>
              </a:rPr>
              <a:t>工業界</a:t>
            </a:r>
            <a:endParaRPr kumimoji="1" lang="ja-JP" altLang="en-US" b="1" i="1" dirty="0">
              <a:solidFill>
                <a:schemeClr val="accent6">
                  <a:lumMod val="50000"/>
                </a:schemeClr>
              </a:solidFill>
            </a:endParaRPr>
          </a:p>
        </p:txBody>
      </p:sp>
      <p:sp>
        <p:nvSpPr>
          <p:cNvPr id="1027" name="テキスト ボックス 1026"/>
          <p:cNvSpPr txBox="1"/>
          <p:nvPr/>
        </p:nvSpPr>
        <p:spPr>
          <a:xfrm>
            <a:off x="4139952" y="5733256"/>
            <a:ext cx="1224136" cy="369332"/>
          </a:xfrm>
          <a:prstGeom prst="rect">
            <a:avLst/>
          </a:prstGeom>
          <a:noFill/>
        </p:spPr>
        <p:txBody>
          <a:bodyPr wrap="square" rtlCol="0">
            <a:spAutoFit/>
          </a:bodyPr>
          <a:lstStyle/>
          <a:p>
            <a:pPr algn="ctr"/>
            <a:r>
              <a:rPr kumimoji="1" lang="ja-JP" altLang="en-US" b="1" i="1" dirty="0">
                <a:solidFill>
                  <a:schemeClr val="tx1">
                    <a:lumMod val="95000"/>
                    <a:lumOff val="5000"/>
                  </a:schemeClr>
                </a:solidFill>
              </a:rPr>
              <a:t>食品業界</a:t>
            </a:r>
          </a:p>
        </p:txBody>
      </p:sp>
      <p:sp>
        <p:nvSpPr>
          <p:cNvPr id="1028" name="テキスト ボックス 1027"/>
          <p:cNvSpPr txBox="1"/>
          <p:nvPr/>
        </p:nvSpPr>
        <p:spPr>
          <a:xfrm>
            <a:off x="5724128" y="5733256"/>
            <a:ext cx="1440160" cy="369332"/>
          </a:xfrm>
          <a:prstGeom prst="rect">
            <a:avLst/>
          </a:prstGeom>
          <a:noFill/>
        </p:spPr>
        <p:txBody>
          <a:bodyPr wrap="square" rtlCol="0">
            <a:spAutoFit/>
          </a:bodyPr>
          <a:lstStyle/>
          <a:p>
            <a:pPr algn="ctr"/>
            <a:r>
              <a:rPr kumimoji="1" lang="ja-JP" altLang="en-US" b="1" i="1" dirty="0">
                <a:solidFill>
                  <a:schemeClr val="tx1">
                    <a:lumMod val="95000"/>
                    <a:lumOff val="5000"/>
                  </a:schemeClr>
                </a:solidFill>
              </a:rPr>
              <a:t>建築業界</a:t>
            </a:r>
          </a:p>
        </p:txBody>
      </p:sp>
      <p:sp>
        <p:nvSpPr>
          <p:cNvPr id="1029" name="テキスト ボックス 1028"/>
          <p:cNvSpPr txBox="1"/>
          <p:nvPr/>
        </p:nvSpPr>
        <p:spPr>
          <a:xfrm>
            <a:off x="7308304" y="5733256"/>
            <a:ext cx="1728192" cy="369332"/>
          </a:xfrm>
          <a:prstGeom prst="rect">
            <a:avLst/>
          </a:prstGeom>
          <a:noFill/>
        </p:spPr>
        <p:txBody>
          <a:bodyPr wrap="square" rtlCol="0">
            <a:spAutoFit/>
          </a:bodyPr>
          <a:lstStyle/>
          <a:p>
            <a:pPr algn="ctr"/>
            <a:r>
              <a:rPr kumimoji="1" lang="ja-JP" altLang="en-US" b="1" i="1" dirty="0">
                <a:solidFill>
                  <a:schemeClr val="accent5">
                    <a:lumMod val="50000"/>
                  </a:schemeClr>
                </a:solidFill>
              </a:rPr>
              <a:t>生活環境資材</a:t>
            </a:r>
          </a:p>
        </p:txBody>
      </p:sp>
      <p:cxnSp>
        <p:nvCxnSpPr>
          <p:cNvPr id="1031" name="直線矢印コネクタ 1030"/>
          <p:cNvCxnSpPr>
            <a:stCxn id="5" idx="2"/>
          </p:cNvCxnSpPr>
          <p:nvPr/>
        </p:nvCxnSpPr>
        <p:spPr>
          <a:xfrm flipH="1">
            <a:off x="1403648" y="2069559"/>
            <a:ext cx="3348372" cy="855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3" name="直線矢印コネクタ 1032"/>
          <p:cNvCxnSpPr>
            <a:stCxn id="5" idx="2"/>
            <a:endCxn id="28" idx="0"/>
          </p:cNvCxnSpPr>
          <p:nvPr/>
        </p:nvCxnSpPr>
        <p:spPr>
          <a:xfrm flipH="1">
            <a:off x="3383868" y="2069559"/>
            <a:ext cx="1368152" cy="927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5" name="直線矢印コネクタ 1034"/>
          <p:cNvCxnSpPr>
            <a:stCxn id="5" idx="2"/>
          </p:cNvCxnSpPr>
          <p:nvPr/>
        </p:nvCxnSpPr>
        <p:spPr>
          <a:xfrm>
            <a:off x="4752020" y="2069559"/>
            <a:ext cx="0" cy="927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7" name="直線矢印コネクタ 1036"/>
          <p:cNvCxnSpPr>
            <a:stCxn id="5" idx="2"/>
          </p:cNvCxnSpPr>
          <p:nvPr/>
        </p:nvCxnSpPr>
        <p:spPr>
          <a:xfrm>
            <a:off x="4752020" y="2069559"/>
            <a:ext cx="1548172" cy="927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9" name="直線矢印コネクタ 1038"/>
          <p:cNvCxnSpPr>
            <a:stCxn id="5" idx="2"/>
          </p:cNvCxnSpPr>
          <p:nvPr/>
        </p:nvCxnSpPr>
        <p:spPr>
          <a:xfrm>
            <a:off x="4752020" y="2069559"/>
            <a:ext cx="3276364" cy="927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0" name="スライド番号プレースホルダー 1039"/>
          <p:cNvSpPr>
            <a:spLocks noGrp="1"/>
          </p:cNvSpPr>
          <p:nvPr>
            <p:ph type="sldNum" sz="quarter" idx="12"/>
          </p:nvPr>
        </p:nvSpPr>
        <p:spPr/>
        <p:txBody>
          <a:bodyPr/>
          <a:lstStyle/>
          <a:p>
            <a:fld id="{19C16F6D-B010-4E23-9339-06E8EDBA0443}" type="slidenum">
              <a:rPr kumimoji="1" lang="ja-JP" altLang="en-US" smtClean="0"/>
              <a:t>13</a:t>
            </a:fld>
            <a:endParaRPr kumimoji="1" lang="ja-JP" altLang="en-US"/>
          </a:p>
        </p:txBody>
      </p:sp>
    </p:spTree>
    <p:extLst>
      <p:ext uri="{BB962C8B-B14F-4D97-AF65-F5344CB8AC3E}">
        <p14:creationId xmlns:p14="http://schemas.microsoft.com/office/powerpoint/2010/main" val="226800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テキスト ボックス 1"/>
          <p:cNvSpPr txBox="1"/>
          <p:nvPr/>
        </p:nvSpPr>
        <p:spPr>
          <a:xfrm>
            <a:off x="107504" y="1"/>
            <a:ext cx="4968552" cy="6863417"/>
          </a:xfrm>
          <a:prstGeom prst="rect">
            <a:avLst/>
          </a:prstGeom>
          <a:noFill/>
        </p:spPr>
        <p:txBody>
          <a:bodyPr wrap="square" rtlCol="0">
            <a:spAutoFit/>
          </a:bodyPr>
          <a:lstStyle/>
          <a:p>
            <a:r>
              <a:rPr kumimoji="1"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楽しいこと</a:t>
            </a:r>
          </a:p>
          <a:p>
            <a: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・農地がイキイキ</a:t>
            </a:r>
          </a:p>
          <a:p>
            <a: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・山がイキイキ</a:t>
            </a:r>
            <a:b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br>
            <a: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・川がイキイキ</a:t>
            </a:r>
            <a:b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br>
            <a: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・海がイキイキ</a:t>
            </a:r>
            <a:b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br>
            <a:r>
              <a:rPr lang="ja-JP" altLang="en-US" sz="4000" i="1" u="sng" dirty="0">
                <a:ln w="15875">
                  <a:solidFill>
                    <a:schemeClr val="accent1">
                      <a:alpha val="85000"/>
                    </a:schemeClr>
                  </a:solidFill>
                </a:ln>
                <a:solidFill>
                  <a:schemeClr val="tx2"/>
                </a:solidFill>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・生きものがイキイキ</a:t>
            </a:r>
          </a:p>
          <a:p>
            <a:endParaRPr kumimoji="1" lang="ja-JP" altLang="en-US" sz="4000" dirty="0"/>
          </a:p>
          <a:p>
            <a:endParaRPr lang="ja-JP" altLang="en-US" sz="4000" dirty="0"/>
          </a:p>
          <a:p>
            <a:endParaRPr kumimoji="1" lang="ja-JP" altLang="en-US" sz="4000" dirty="0"/>
          </a:p>
          <a:p>
            <a:endParaRPr lang="ja-JP" altLang="en-US" sz="4000" dirty="0"/>
          </a:p>
          <a:p>
            <a:endParaRPr kumimoji="1" lang="ja-JP" altLang="en-US" sz="4000" dirty="0"/>
          </a:p>
        </p:txBody>
      </p:sp>
      <p:sp>
        <p:nvSpPr>
          <p:cNvPr id="4" name="スライド番号プレースホルダー 3"/>
          <p:cNvSpPr>
            <a:spLocks noGrp="1"/>
          </p:cNvSpPr>
          <p:nvPr>
            <p:ph type="sldNum" sz="quarter" idx="12"/>
          </p:nvPr>
        </p:nvSpPr>
        <p:spPr/>
        <p:txBody>
          <a:bodyPr/>
          <a:lstStyle/>
          <a:p>
            <a:fld id="{19C16F6D-B010-4E23-9339-06E8EDBA0443}" type="slidenum">
              <a:rPr kumimoji="1" lang="ja-JP" altLang="en-US" smtClean="0"/>
              <a:t>14</a:t>
            </a:fld>
            <a:endParaRPr kumimoji="1" lang="ja-JP" altLang="en-US"/>
          </a:p>
        </p:txBody>
      </p:sp>
    </p:spTree>
    <p:extLst>
      <p:ext uri="{BB962C8B-B14F-4D97-AF65-F5344CB8AC3E}">
        <p14:creationId xmlns:p14="http://schemas.microsoft.com/office/powerpoint/2010/main" val="6820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C16F6D-B010-4E23-9339-06E8EDBA0443}" type="slidenum">
              <a:rPr kumimoji="1" lang="ja-JP" altLang="en-US" smtClean="0"/>
              <a:t>15</a:t>
            </a:fld>
            <a:endParaRPr kumimoji="1" lang="ja-JP" altLang="en-US"/>
          </a:p>
        </p:txBody>
      </p:sp>
      <p:sp>
        <p:nvSpPr>
          <p:cNvPr id="3" name="正方形/長方形 2"/>
          <p:cNvSpPr/>
          <p:nvPr/>
        </p:nvSpPr>
        <p:spPr>
          <a:xfrm>
            <a:off x="251520" y="474345"/>
            <a:ext cx="8496944" cy="830997"/>
          </a:xfrm>
          <a:prstGeom prst="rect">
            <a:avLst/>
          </a:prstGeom>
        </p:spPr>
        <p:txBody>
          <a:bodyPr wrap="square">
            <a:spAutoFit/>
          </a:bodyPr>
          <a:lstStyle/>
          <a:p>
            <a:endParaRPr lang="ja-JP" altLang="en-US" sz="2400" b="1" dirty="0"/>
          </a:p>
          <a:p>
            <a:endParaRPr lang="ja-JP" altLang="ja-JP" sz="2400" b="1" dirty="0"/>
          </a:p>
        </p:txBody>
      </p:sp>
      <p:sp>
        <p:nvSpPr>
          <p:cNvPr id="4" name="正方形/長方形 3">
            <a:extLst>
              <a:ext uri="{FF2B5EF4-FFF2-40B4-BE49-F238E27FC236}">
                <a16:creationId xmlns:a16="http://schemas.microsoft.com/office/drawing/2014/main" id="{1E14C1B4-6D34-43AB-BA1C-5CA19037A22A}"/>
              </a:ext>
            </a:extLst>
          </p:cNvPr>
          <p:cNvSpPr/>
          <p:nvPr/>
        </p:nvSpPr>
        <p:spPr>
          <a:xfrm>
            <a:off x="971600" y="548680"/>
            <a:ext cx="7344816" cy="6001643"/>
          </a:xfrm>
          <a:prstGeom prst="rect">
            <a:avLst/>
          </a:prstGeom>
        </p:spPr>
        <p:txBody>
          <a:bodyPr wrap="square">
            <a:spAutoFit/>
          </a:bodyPr>
          <a:lstStyle/>
          <a:p>
            <a:pPr>
              <a:spcBef>
                <a:spcPts val="1200"/>
              </a:spcBef>
              <a:spcAft>
                <a:spcPts val="1200"/>
              </a:spcAft>
            </a:pPr>
            <a:r>
              <a:rPr lang="ja-JP" altLang="ja-JP" sz="2400" b="1" kern="100" dirty="0">
                <a:solidFill>
                  <a:srgbClr val="1C1E21"/>
                </a:solidFill>
                <a:latin typeface="+mj-ea"/>
                <a:ea typeface="+mj-ea"/>
                <a:cs typeface="Times New Roman" panose="02020603050405020304" pitchFamily="18" charset="0"/>
              </a:rPr>
              <a:t>サーキュラーエコノミー＆健康の種</a:t>
            </a:r>
            <a:br>
              <a:rPr lang="en-US" altLang="ja-JP" sz="2400" b="1" kern="100" dirty="0">
                <a:solidFill>
                  <a:srgbClr val="1C1E21"/>
                </a:solidFill>
                <a:latin typeface="+mj-ea"/>
                <a:ea typeface="+mj-ea"/>
                <a:cs typeface="Times New Roman" panose="02020603050405020304" pitchFamily="18" charset="0"/>
              </a:rPr>
            </a:br>
            <a:r>
              <a:rPr lang="ja-JP" altLang="ja-JP" sz="2400" b="1" kern="100" dirty="0">
                <a:solidFill>
                  <a:srgbClr val="1C1E21"/>
                </a:solidFill>
                <a:latin typeface="+mj-ea"/>
                <a:ea typeface="+mj-ea"/>
                <a:cs typeface="Times New Roman" panose="02020603050405020304" pitchFamily="18" charset="0"/>
              </a:rPr>
              <a:t>「次世代環境保全型高度有機農法の確立」バイオマスの再生、利活用、一次産業の復活、六次産業の構築、循環型経済</a:t>
            </a:r>
            <a:br>
              <a:rPr lang="en-US" altLang="ja-JP" sz="2400" b="1" kern="100" dirty="0">
                <a:solidFill>
                  <a:srgbClr val="1C1E21"/>
                </a:solidFill>
                <a:latin typeface="+mj-ea"/>
                <a:ea typeface="+mj-ea"/>
                <a:cs typeface="Times New Roman" panose="02020603050405020304" pitchFamily="18" charset="0"/>
              </a:rPr>
            </a:br>
            <a:r>
              <a:rPr lang="en-US" altLang="ja-JP" sz="2400" b="1" kern="100" dirty="0">
                <a:solidFill>
                  <a:srgbClr val="1C1E21"/>
                </a:solidFill>
                <a:latin typeface="+mj-ea"/>
                <a:ea typeface="+mj-ea"/>
                <a:cs typeface="Times New Roman" panose="02020603050405020304" pitchFamily="18" charset="0"/>
              </a:rPr>
              <a:t>※</a:t>
            </a:r>
            <a:r>
              <a:rPr lang="ja-JP" altLang="ja-JP" sz="2400" b="1" kern="100" dirty="0">
                <a:solidFill>
                  <a:srgbClr val="1C1E21"/>
                </a:solidFill>
                <a:latin typeface="+mj-ea"/>
                <a:ea typeface="+mj-ea"/>
                <a:cs typeface="Times New Roman" panose="02020603050405020304" pitchFamily="18" charset="0"/>
              </a:rPr>
              <a:t>新技術の開発に成功</a:t>
            </a:r>
            <a:r>
              <a:rPr lang="en-US" altLang="ja-JP" sz="2400" b="1" kern="100" dirty="0">
                <a:solidFill>
                  <a:srgbClr val="1C1E21"/>
                </a:solidFill>
                <a:latin typeface="+mj-ea"/>
                <a:ea typeface="+mj-ea"/>
                <a:cs typeface="Times New Roman" panose="02020603050405020304" pitchFamily="18" charset="0"/>
              </a:rPr>
              <a:t> </a:t>
            </a:r>
            <a:br>
              <a:rPr lang="en-US" altLang="ja-JP" sz="2400" b="1" kern="100" dirty="0">
                <a:solidFill>
                  <a:srgbClr val="1C1E21"/>
                </a:solidFill>
                <a:latin typeface="+mj-ea"/>
                <a:ea typeface="+mj-ea"/>
                <a:cs typeface="Times New Roman" panose="02020603050405020304" pitchFamily="18" charset="0"/>
              </a:rPr>
            </a:br>
            <a:r>
              <a:rPr lang="ja-JP" altLang="ja-JP" sz="2400" b="1" kern="100" dirty="0">
                <a:solidFill>
                  <a:srgbClr val="1C1E21"/>
                </a:solidFill>
                <a:latin typeface="+mj-ea"/>
                <a:ea typeface="+mj-ea"/>
                <a:cs typeface="Times New Roman" panose="02020603050405020304" pitchFamily="18" charset="0"/>
              </a:rPr>
              <a:t>梅の種の仁には、アミグダリン及びシアン化水素が含まれていることがしられていることから、炭化物からシアン成分が溶出しないか確認を行った。 </a:t>
            </a:r>
            <a:br>
              <a:rPr lang="ja-JP" altLang="en-US" sz="2400" b="1" kern="100" dirty="0">
                <a:solidFill>
                  <a:srgbClr val="1C1E21"/>
                </a:solidFill>
                <a:latin typeface="+mj-ea"/>
                <a:ea typeface="+mj-ea"/>
                <a:cs typeface="Times New Roman" panose="02020603050405020304" pitchFamily="18" charset="0"/>
              </a:rPr>
            </a:br>
            <a:r>
              <a:rPr lang="ja-JP" altLang="ja-JP" sz="2400" b="1" kern="100" dirty="0">
                <a:solidFill>
                  <a:srgbClr val="1C1E21"/>
                </a:solidFill>
                <a:latin typeface="+mj-ea"/>
                <a:ea typeface="+mj-ea"/>
                <a:cs typeface="Times New Roman" panose="02020603050405020304" pitchFamily="18" charset="0"/>
              </a:rPr>
              <a:t>さらに、梅の栽培過程において散布される農薬 が炭化物 に残留していないか確認を行った、一般的に用いられている農薬は検出されずの結果となった。</a:t>
            </a:r>
            <a:br>
              <a:rPr lang="en-US" altLang="ja-JP" sz="2400" b="1" kern="100" dirty="0">
                <a:solidFill>
                  <a:srgbClr val="1C1E21"/>
                </a:solidFill>
                <a:latin typeface="+mj-ea"/>
                <a:ea typeface="+mj-ea"/>
                <a:cs typeface="Times New Roman" panose="02020603050405020304" pitchFamily="18" charset="0"/>
              </a:rPr>
            </a:br>
            <a:r>
              <a:rPr lang="ja-JP" altLang="ja-JP" sz="2400" b="1" kern="100" dirty="0">
                <a:solidFill>
                  <a:srgbClr val="1C1E21"/>
                </a:solidFill>
                <a:latin typeface="+mj-ea"/>
                <a:ea typeface="+mj-ea"/>
                <a:cs typeface="Times New Roman" panose="02020603050405020304" pitchFamily="18" charset="0"/>
              </a:rPr>
              <a:t>梅の種を無機炭とすることによって有害な物質が溶出することがなく、炭化物が有する細孔によって不純物を吸着することができ、仁の成分を殻の部分の炭化物が有する細孔を通じて土壌中や水中に徐々に溶出することができることができるものであることが分かった。</a:t>
            </a:r>
            <a:endParaRPr lang="ja-JP" altLang="ja-JP" sz="2400" b="1"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401376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932"/>
            <a:ext cx="9116823" cy="6957392"/>
          </a:xfrm>
          <a:prstGeom prst="rect">
            <a:avLst/>
          </a:prstGeom>
        </p:spPr>
      </p:pic>
      <p:sp>
        <p:nvSpPr>
          <p:cNvPr id="2" name="タイトル 1"/>
          <p:cNvSpPr>
            <a:spLocks noGrp="1"/>
          </p:cNvSpPr>
          <p:nvPr>
            <p:ph type="title"/>
          </p:nvPr>
        </p:nvSpPr>
        <p:spPr/>
        <p:txBody>
          <a:bodyPr>
            <a:normAutofit fontScale="90000"/>
          </a:bodyPr>
          <a:lstStyle/>
          <a:p>
            <a:pPr algn="r"/>
            <a:r>
              <a:rPr lang="ja-JP" altLang="en-US" dirty="0">
                <a:solidFill>
                  <a:srgbClr val="FF0000"/>
                </a:solidFill>
              </a:rPr>
              <a:t>里山資源</a:t>
            </a:r>
            <a:r>
              <a:rPr kumimoji="1" lang="ja-JP" altLang="en-US" dirty="0">
                <a:solidFill>
                  <a:srgbClr val="FF0000"/>
                </a:solidFill>
              </a:rPr>
              <a:t>とは？</a:t>
            </a:r>
            <a:br>
              <a:rPr kumimoji="1" lang="ja-JP" altLang="en-US" dirty="0">
                <a:solidFill>
                  <a:srgbClr val="FF0000"/>
                </a:solidFill>
              </a:rPr>
            </a:br>
            <a:endParaRPr kumimoji="1" lang="ja-JP" altLang="en-US" dirty="0">
              <a:solidFill>
                <a:srgbClr val="FF0000"/>
              </a:solidFill>
            </a:endParaRPr>
          </a:p>
        </p:txBody>
      </p:sp>
      <p:sp>
        <p:nvSpPr>
          <p:cNvPr id="3" name="コンテンツ プレースホルダー 2"/>
          <p:cNvSpPr>
            <a:spLocks noGrp="1"/>
          </p:cNvSpPr>
          <p:nvPr>
            <p:ph idx="1"/>
          </p:nvPr>
        </p:nvSpPr>
        <p:spPr>
          <a:xfrm>
            <a:off x="539552" y="3861048"/>
            <a:ext cx="8164996" cy="3031341"/>
          </a:xfrm>
        </p:spPr>
        <p:txBody>
          <a:bodyPr>
            <a:normAutofit fontScale="92500" lnSpcReduction="10000"/>
          </a:bodyPr>
          <a:lstStyle/>
          <a:p>
            <a:r>
              <a:rPr kumimoji="1" lang="ja-JP" altLang="en-US" dirty="0">
                <a:solidFill>
                  <a:schemeClr val="tx1">
                    <a:lumMod val="95000"/>
                    <a:lumOff val="5000"/>
                  </a:schemeClr>
                </a:solidFill>
              </a:rPr>
              <a:t>将来里山をどうしたいですか？</a:t>
            </a:r>
            <a:endParaRPr kumimoji="1" lang="en-US" altLang="ja-JP" dirty="0">
              <a:solidFill>
                <a:schemeClr val="tx1">
                  <a:lumMod val="95000"/>
                  <a:lumOff val="5000"/>
                </a:schemeClr>
              </a:solidFill>
            </a:endParaRPr>
          </a:p>
          <a:p>
            <a:r>
              <a:rPr kumimoji="1" lang="ja-JP" altLang="en-US" dirty="0">
                <a:solidFill>
                  <a:schemeClr val="tx1">
                    <a:lumMod val="95000"/>
                    <a:lumOff val="5000"/>
                  </a:schemeClr>
                </a:solidFill>
              </a:rPr>
              <a:t>気づき</a:t>
            </a:r>
          </a:p>
          <a:p>
            <a:r>
              <a:rPr kumimoji="1" lang="ja-JP" altLang="en-US" dirty="0">
                <a:solidFill>
                  <a:schemeClr val="tx1">
                    <a:lumMod val="95000"/>
                    <a:lumOff val="5000"/>
                  </a:schemeClr>
                </a:solidFill>
              </a:rPr>
              <a:t>本物を伝える</a:t>
            </a:r>
          </a:p>
          <a:p>
            <a:r>
              <a:rPr kumimoji="1" lang="ja-JP" altLang="en-US" dirty="0">
                <a:solidFill>
                  <a:schemeClr val="tx1">
                    <a:lumMod val="95000"/>
                    <a:lumOff val="5000"/>
                  </a:schemeClr>
                </a:solidFill>
              </a:rPr>
              <a:t>やって見せる</a:t>
            </a:r>
          </a:p>
          <a:p>
            <a:r>
              <a:rPr lang="ja-JP" altLang="en-US" dirty="0">
                <a:solidFill>
                  <a:schemeClr val="tx1">
                    <a:lumMod val="95000"/>
                    <a:lumOff val="5000"/>
                  </a:schemeClr>
                </a:solidFill>
              </a:rPr>
              <a:t>「場」と「機会」をつくる</a:t>
            </a:r>
          </a:p>
          <a:p>
            <a:r>
              <a:rPr kumimoji="1" lang="ja-JP" altLang="en-US" dirty="0">
                <a:solidFill>
                  <a:schemeClr val="tx1">
                    <a:lumMod val="95000"/>
                    <a:lumOff val="5000"/>
                  </a:schemeClr>
                </a:solidFill>
              </a:rPr>
              <a:t>関心を持つ</a:t>
            </a:r>
          </a:p>
          <a:p>
            <a:endParaRPr kumimoji="1"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19C16F6D-B010-4E23-9339-06E8EDBA0443}" type="slidenum">
              <a:rPr kumimoji="1" lang="ja-JP" altLang="en-US" smtClean="0"/>
              <a:t>2</a:t>
            </a:fld>
            <a:endParaRPr kumimoji="1" lang="ja-JP" altLang="en-US"/>
          </a:p>
        </p:txBody>
      </p:sp>
    </p:spTree>
    <p:extLst>
      <p:ext uri="{BB962C8B-B14F-4D97-AF65-F5344CB8AC3E}">
        <p14:creationId xmlns:p14="http://schemas.microsoft.com/office/powerpoint/2010/main" val="222364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里山資源をどう位置づけるか</a:t>
            </a:r>
          </a:p>
        </p:txBody>
      </p:sp>
      <p:sp>
        <p:nvSpPr>
          <p:cNvPr id="7" name="コンテンツ プレースホルダー 6"/>
          <p:cNvSpPr>
            <a:spLocks noGrp="1"/>
          </p:cNvSpPr>
          <p:nvPr>
            <p:ph sz="half" idx="1"/>
          </p:nvPr>
        </p:nvSpPr>
        <p:spPr/>
        <p:txBody>
          <a:bodyPr>
            <a:normAutofit fontScale="92500" lnSpcReduction="10000"/>
          </a:bodyPr>
          <a:lstStyle/>
          <a:p>
            <a:r>
              <a:rPr kumimoji="1" lang="ja-JP" altLang="en-US" dirty="0"/>
              <a:t>サーキュラーエコノミ</a:t>
            </a:r>
            <a:br>
              <a:rPr kumimoji="1" lang="ja-JP" altLang="en-US" dirty="0"/>
            </a:br>
            <a:r>
              <a:rPr lang="en-US" altLang="ja-JP" dirty="0"/>
              <a:t>Circular Economy</a:t>
            </a:r>
            <a:br>
              <a:rPr lang="ja-JP" altLang="en-US" dirty="0"/>
            </a:br>
            <a:r>
              <a:rPr kumimoji="1" lang="ja-JP" altLang="en-US" dirty="0"/>
              <a:t>ー循環型経済</a:t>
            </a:r>
          </a:p>
          <a:p>
            <a:r>
              <a:rPr lang="ja-JP" altLang="en-US" dirty="0"/>
              <a:t>資源をこれからの農業のメインストリーム！</a:t>
            </a:r>
          </a:p>
          <a:p>
            <a:r>
              <a:rPr kumimoji="1" lang="ja-JP" altLang="en-US" dirty="0"/>
              <a:t>里山資源を使って農業改革</a:t>
            </a:r>
            <a:endParaRPr kumimoji="1" lang="en-US" altLang="ja-JP" dirty="0"/>
          </a:p>
          <a:p>
            <a:pPr marL="0" indent="0">
              <a:buNone/>
            </a:pPr>
            <a:r>
              <a:rPr lang="ja-JP" altLang="en-US" dirty="0"/>
              <a:t>・大学や高校、民間企業との産学官連携を強めながら世界農業遺産の里山の魅力を作る。</a:t>
            </a:r>
            <a:endParaRPr kumimoji="1" lang="ja-JP" altLang="en-US" dirty="0"/>
          </a:p>
        </p:txBody>
      </p:sp>
      <p:pic>
        <p:nvPicPr>
          <p:cNvPr id="9" name="コンテンツ プレースホルダー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21367"/>
            <a:ext cx="4038600" cy="2683629"/>
          </a:xfrm>
        </p:spPr>
      </p:pic>
      <p:sp>
        <p:nvSpPr>
          <p:cNvPr id="3" name="スライド番号プレースホルダー 2"/>
          <p:cNvSpPr>
            <a:spLocks noGrp="1"/>
          </p:cNvSpPr>
          <p:nvPr>
            <p:ph type="sldNum" sz="quarter" idx="12"/>
          </p:nvPr>
        </p:nvSpPr>
        <p:spPr/>
        <p:txBody>
          <a:bodyPr/>
          <a:lstStyle/>
          <a:p>
            <a:fld id="{19C16F6D-B010-4E23-9339-06E8EDBA0443}" type="slidenum">
              <a:rPr kumimoji="1" lang="ja-JP" altLang="en-US" smtClean="0"/>
              <a:t>3</a:t>
            </a:fld>
            <a:endParaRPr kumimoji="1" lang="ja-JP" altLang="en-US"/>
          </a:p>
        </p:txBody>
      </p:sp>
    </p:spTree>
    <p:extLst>
      <p:ext uri="{BB962C8B-B14F-4D97-AF65-F5344CB8AC3E}">
        <p14:creationId xmlns:p14="http://schemas.microsoft.com/office/powerpoint/2010/main" val="201450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梅種子炭</a:t>
            </a:r>
            <a:r>
              <a:rPr kumimoji="1" lang="ja-JP" altLang="en-US" dirty="0"/>
              <a:t>（無機炭）</a:t>
            </a:r>
            <a:br>
              <a:rPr kumimoji="1" lang="ja-JP" altLang="en-US" dirty="0"/>
            </a:br>
            <a:r>
              <a:rPr lang="ja-JP" altLang="en-US" dirty="0"/>
              <a:t>高機能炭和歌山研究所</a:t>
            </a:r>
            <a:endParaRPr kumimoji="1" lang="ja-JP" altLang="en-US" dirty="0"/>
          </a:p>
        </p:txBody>
      </p:sp>
      <p:sp>
        <p:nvSpPr>
          <p:cNvPr id="5" name="テキスト ボックス 4"/>
          <p:cNvSpPr txBox="1"/>
          <p:nvPr/>
        </p:nvSpPr>
        <p:spPr>
          <a:xfrm>
            <a:off x="1331640" y="1988840"/>
            <a:ext cx="7056784" cy="4832092"/>
          </a:xfrm>
          <a:prstGeom prst="rect">
            <a:avLst/>
          </a:prstGeom>
          <a:noFill/>
        </p:spPr>
        <p:txBody>
          <a:bodyPr wrap="square" rtlCol="0">
            <a:spAutoFit/>
          </a:bodyPr>
          <a:lstStyle/>
          <a:p>
            <a:pPr algn="ctr"/>
            <a:r>
              <a:rPr kumimoji="1" lang="ja-JP" altLang="en-US" sz="2800" dirty="0"/>
              <a:t>「あるもの」の確認</a:t>
            </a:r>
          </a:p>
          <a:p>
            <a:r>
              <a:rPr lang="ja-JP" altLang="en-US" sz="2800" dirty="0"/>
              <a:t>・農林水産資源を有効活用し価値創造で生きる道を・・・・</a:t>
            </a:r>
            <a:endParaRPr lang="en-US" altLang="ja-JP" sz="2800" dirty="0"/>
          </a:p>
          <a:p>
            <a:r>
              <a:rPr lang="ja-JP" altLang="en-US" sz="2800" dirty="0"/>
              <a:t>地区には豊かな森林資源だけでなく、山から木を切り出す林業</a:t>
            </a:r>
            <a:r>
              <a:rPr lang="ja-JP" altLang="en-US" sz="2800"/>
              <a:t>従事者、農家や大工など、人材</a:t>
            </a:r>
            <a:r>
              <a:rPr lang="ja-JP" altLang="en-US" sz="2800" dirty="0"/>
              <a:t>もそろっている。</a:t>
            </a:r>
          </a:p>
          <a:p>
            <a:r>
              <a:rPr lang="ja-JP" altLang="en-US" sz="2800" dirty="0"/>
              <a:t>農業・・・梅の健康面への新たな取り組み</a:t>
            </a:r>
          </a:p>
          <a:p>
            <a:r>
              <a:rPr lang="ja-JP" altLang="en-US" sz="2800" dirty="0"/>
              <a:t>森林・・・雑木の活用</a:t>
            </a:r>
          </a:p>
          <a:p>
            <a:r>
              <a:rPr lang="ja-JP" altLang="en-US" sz="2800" dirty="0"/>
              <a:t>水産・・・市場に出ないものの活用</a:t>
            </a:r>
          </a:p>
          <a:p>
            <a:r>
              <a:rPr lang="ja-JP" altLang="en-US" sz="2800" dirty="0"/>
              <a:t>他業種との連携開発（六次産業化）</a:t>
            </a:r>
            <a:endParaRPr kumimoji="1" lang="ja-JP" altLang="en-US" sz="2800" dirty="0"/>
          </a:p>
          <a:p>
            <a:endParaRPr kumimoji="1" lang="ja-JP" altLang="en-US" sz="2800" dirty="0"/>
          </a:p>
        </p:txBody>
      </p:sp>
      <p:sp>
        <p:nvSpPr>
          <p:cNvPr id="3" name="スライド番号プレースホルダー 2"/>
          <p:cNvSpPr>
            <a:spLocks noGrp="1"/>
          </p:cNvSpPr>
          <p:nvPr>
            <p:ph type="sldNum" sz="quarter" idx="12"/>
          </p:nvPr>
        </p:nvSpPr>
        <p:spPr/>
        <p:txBody>
          <a:bodyPr/>
          <a:lstStyle/>
          <a:p>
            <a:fld id="{19C16F6D-B010-4E23-9339-06E8EDBA0443}" type="slidenum">
              <a:rPr kumimoji="1" lang="ja-JP" altLang="en-US" smtClean="0"/>
              <a:t>4</a:t>
            </a:fld>
            <a:endParaRPr kumimoji="1" lang="ja-JP" altLang="en-US"/>
          </a:p>
        </p:txBody>
      </p:sp>
    </p:spTree>
    <p:extLst>
      <p:ext uri="{BB962C8B-B14F-4D97-AF65-F5344CB8AC3E}">
        <p14:creationId xmlns:p14="http://schemas.microsoft.com/office/powerpoint/2010/main" val="231919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高機能炭和歌山研究所</a:t>
            </a:r>
          </a:p>
        </p:txBody>
      </p:sp>
      <p:sp>
        <p:nvSpPr>
          <p:cNvPr id="3" name="スライド番号プレースホルダー 2"/>
          <p:cNvSpPr>
            <a:spLocks noGrp="1"/>
          </p:cNvSpPr>
          <p:nvPr>
            <p:ph type="sldNum" sz="quarter" idx="12"/>
          </p:nvPr>
        </p:nvSpPr>
        <p:spPr/>
        <p:txBody>
          <a:bodyPr/>
          <a:lstStyle/>
          <a:p>
            <a:fld id="{19C16F6D-B010-4E23-9339-06E8EDBA0443}" type="slidenum">
              <a:rPr kumimoji="1" lang="ja-JP" altLang="en-US" smtClean="0"/>
              <a:t>5</a:t>
            </a:fld>
            <a:endParaRPr kumimoji="1" lang="ja-JP" altLang="en-US"/>
          </a:p>
        </p:txBody>
      </p:sp>
      <p:sp>
        <p:nvSpPr>
          <p:cNvPr id="7" name="コンテンツ プレースホルダー 6">
            <a:extLst>
              <a:ext uri="{FF2B5EF4-FFF2-40B4-BE49-F238E27FC236}">
                <a16:creationId xmlns:a16="http://schemas.microsoft.com/office/drawing/2014/main" id="{4B49270F-058F-45A9-A517-1F681821EF07}"/>
              </a:ext>
            </a:extLst>
          </p:cNvPr>
          <p:cNvSpPr>
            <a:spLocks noGrp="1"/>
          </p:cNvSpPr>
          <p:nvPr>
            <p:ph sz="half" idx="2"/>
          </p:nvPr>
        </p:nvSpPr>
        <p:spPr/>
        <p:txBody>
          <a:bodyPr>
            <a:normAutofit fontScale="77500" lnSpcReduction="20000"/>
          </a:bodyPr>
          <a:lstStyle/>
          <a:p>
            <a:pPr marL="0" indent="0">
              <a:buNone/>
            </a:pPr>
            <a:r>
              <a:rPr lang="ja-JP" altLang="en-US" dirty="0"/>
              <a:t>サーキュラーエコノミー</a:t>
            </a:r>
            <a:br>
              <a:rPr lang="ja-JP" altLang="en-US" dirty="0"/>
            </a:br>
            <a:r>
              <a:rPr lang="en-US" altLang="ja-JP" dirty="0"/>
              <a:t>Circular Economy</a:t>
            </a:r>
            <a:br>
              <a:rPr lang="ja-JP" altLang="en-US" dirty="0"/>
            </a:br>
            <a:r>
              <a:rPr lang="en-US" altLang="ja-JP" dirty="0"/>
              <a:t>『</a:t>
            </a:r>
            <a:r>
              <a:rPr lang="ja-JP" altLang="en-US" dirty="0"/>
              <a:t>循環型経済</a:t>
            </a:r>
            <a:r>
              <a:rPr lang="en-US" altLang="ja-JP" dirty="0"/>
              <a:t>』</a:t>
            </a:r>
            <a:endParaRPr lang="ja-JP" altLang="en-US" dirty="0"/>
          </a:p>
          <a:p>
            <a:endParaRPr lang="ja-JP" altLang="en-US" dirty="0"/>
          </a:p>
          <a:p>
            <a:r>
              <a:rPr lang="ja-JP" altLang="en-US" dirty="0"/>
              <a:t>用途を確認するため、様々な実験を実施</a:t>
            </a:r>
          </a:p>
          <a:p>
            <a:r>
              <a:rPr lang="ja-JP" altLang="en-US" dirty="0"/>
              <a:t>植物栽培実験</a:t>
            </a:r>
          </a:p>
          <a:p>
            <a:r>
              <a:rPr lang="ja-JP" altLang="en-US" dirty="0"/>
              <a:t>水質浄化実験</a:t>
            </a:r>
          </a:p>
          <a:p>
            <a:r>
              <a:rPr lang="ja-JP" altLang="en-US" dirty="0"/>
              <a:t>家畜飼育調査アイガモ農法</a:t>
            </a:r>
          </a:p>
          <a:p>
            <a:r>
              <a:rPr lang="ja-JP" altLang="en-US" dirty="0"/>
              <a:t>ペット、錦鯉、ホンモロコ飼育</a:t>
            </a:r>
          </a:p>
          <a:p>
            <a:endParaRPr lang="ja-JP" altLang="en-US" dirty="0"/>
          </a:p>
          <a:p>
            <a:pPr marL="0" indent="0">
              <a:buNone/>
            </a:pPr>
            <a:br>
              <a:rPr lang="ja-JP" altLang="en-US" dirty="0"/>
            </a:br>
            <a:endParaRPr lang="ja-JP" altLang="en-US" dirty="0"/>
          </a:p>
        </p:txBody>
      </p:sp>
      <p:pic>
        <p:nvPicPr>
          <p:cNvPr id="9" name="コンテンツ プレースホルダー 8">
            <a:extLst>
              <a:ext uri="{FF2B5EF4-FFF2-40B4-BE49-F238E27FC236}">
                <a16:creationId xmlns:a16="http://schemas.microsoft.com/office/drawing/2014/main" id="{92F0D58D-2269-4713-ABAB-2712D46AF2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4584" y="1600200"/>
            <a:ext cx="4023832" cy="4525963"/>
          </a:xfrm>
        </p:spPr>
      </p:pic>
    </p:spTree>
    <p:extLst>
      <p:ext uri="{BB962C8B-B14F-4D97-AF65-F5344CB8AC3E}">
        <p14:creationId xmlns:p14="http://schemas.microsoft.com/office/powerpoint/2010/main" val="79912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C16F6D-B010-4E23-9339-06E8EDBA0443}"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B16B4FB6-0B8D-466F-973A-5641617BF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857250"/>
            <a:ext cx="9144000" cy="5143500"/>
          </a:xfrm>
          <a:prstGeom prst="rect">
            <a:avLst/>
          </a:prstGeom>
        </p:spPr>
      </p:pic>
      <p:sp>
        <p:nvSpPr>
          <p:cNvPr id="5" name="正方形/長方形 4">
            <a:extLst>
              <a:ext uri="{FF2B5EF4-FFF2-40B4-BE49-F238E27FC236}">
                <a16:creationId xmlns:a16="http://schemas.microsoft.com/office/drawing/2014/main" id="{3479C34E-2921-4A9D-A3C4-6D8E5CDCF877}"/>
              </a:ext>
            </a:extLst>
          </p:cNvPr>
          <p:cNvSpPr/>
          <p:nvPr/>
        </p:nvSpPr>
        <p:spPr>
          <a:xfrm>
            <a:off x="1115615" y="1772817"/>
            <a:ext cx="7476075" cy="1446550"/>
          </a:xfrm>
          <a:prstGeom prst="rect">
            <a:avLst/>
          </a:prstGeom>
          <a:noFill/>
        </p:spPr>
        <p:txBody>
          <a:bodyPr wrap="square" lIns="91440" tIns="45720" rIns="91440" bIns="45720">
            <a:spAutoFit/>
          </a:bodyPr>
          <a:lstStyle/>
          <a:p>
            <a:pPr algn="ctr"/>
            <a:r>
              <a:rPr lang="ja-JP" altLang="en-US" sz="4400" b="1" dirty="0">
                <a:ln w="22225">
                  <a:solidFill>
                    <a:schemeClr val="accent2"/>
                  </a:solidFill>
                  <a:prstDash val="solid"/>
                </a:ln>
              </a:rPr>
              <a:t>有害な廃棄物・排出物を出さない</a:t>
            </a:r>
            <a:endParaRPr lang="ja-JP" altLang="en-US" sz="4400" b="1" cap="none" spc="0" dirty="0">
              <a:ln w="22225">
                <a:solidFill>
                  <a:schemeClr val="accent2"/>
                </a:solidFill>
                <a:prstDash val="solid"/>
              </a:ln>
              <a:effectLst/>
            </a:endParaRPr>
          </a:p>
        </p:txBody>
      </p:sp>
    </p:spTree>
    <p:extLst>
      <p:ext uri="{BB962C8B-B14F-4D97-AF65-F5344CB8AC3E}">
        <p14:creationId xmlns:p14="http://schemas.microsoft.com/office/powerpoint/2010/main" val="332812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9C16F6D-B010-4E23-9339-06E8EDBA0443}" type="slidenum">
              <a:rPr kumimoji="1" lang="ja-JP" altLang="en-US" smtClean="0"/>
              <a:t>7</a:t>
            </a:fld>
            <a:endParaRPr kumimoji="1" lang="ja-JP" altLang="en-US"/>
          </a:p>
        </p:txBody>
      </p:sp>
      <p:pic>
        <p:nvPicPr>
          <p:cNvPr id="6" name="図 5">
            <a:extLst>
              <a:ext uri="{FF2B5EF4-FFF2-40B4-BE49-F238E27FC236}">
                <a16:creationId xmlns:a16="http://schemas.microsoft.com/office/drawing/2014/main" id="{5A2C8F74-6B8B-40DF-8221-1289434F66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 y="908720"/>
            <a:ext cx="9144000" cy="5143500"/>
          </a:xfrm>
          <a:prstGeom prst="rect">
            <a:avLst/>
          </a:prstGeom>
        </p:spPr>
      </p:pic>
      <p:sp>
        <p:nvSpPr>
          <p:cNvPr id="2" name="正方形/長方形 1">
            <a:extLst>
              <a:ext uri="{FF2B5EF4-FFF2-40B4-BE49-F238E27FC236}">
                <a16:creationId xmlns:a16="http://schemas.microsoft.com/office/drawing/2014/main" id="{1C2F3695-A090-494F-8F48-8823A1105A10}"/>
              </a:ext>
            </a:extLst>
          </p:cNvPr>
          <p:cNvSpPr/>
          <p:nvPr/>
        </p:nvSpPr>
        <p:spPr>
          <a:xfrm>
            <a:off x="303847" y="2967335"/>
            <a:ext cx="8536311" cy="830997"/>
          </a:xfrm>
          <a:prstGeom prst="rect">
            <a:avLst/>
          </a:prstGeom>
          <a:noFill/>
        </p:spPr>
        <p:txBody>
          <a:bodyPr wrap="none" lIns="91440" tIns="45720" rIns="91440" bIns="45720">
            <a:spAutoFit/>
          </a:bodyPr>
          <a:lstStyle/>
          <a:p>
            <a:pPr algn="ctr"/>
            <a:r>
              <a:rPr lang="ja-JP" altLang="en-US" sz="4800" b="1" dirty="0">
                <a:ln w="6600">
                  <a:solidFill>
                    <a:schemeClr val="accent2"/>
                  </a:solidFill>
                  <a:prstDash val="solid"/>
                </a:ln>
                <a:solidFill>
                  <a:srgbClr val="FFFFFF"/>
                </a:solidFill>
                <a:effectLst>
                  <a:outerShdw dist="38100" dir="2700000" algn="tl" rotWithShape="0">
                    <a:schemeClr val="accent2"/>
                  </a:outerShdw>
                </a:effectLst>
              </a:rPr>
              <a:t>有機物除去率</a:t>
            </a:r>
            <a:r>
              <a:rPr lang="en-US" altLang="ja-JP" sz="4800" b="1" dirty="0">
                <a:ln w="6600">
                  <a:solidFill>
                    <a:schemeClr val="accent2"/>
                  </a:solidFill>
                  <a:prstDash val="solid"/>
                </a:ln>
                <a:solidFill>
                  <a:srgbClr val="FFFFFF"/>
                </a:solidFill>
                <a:effectLst>
                  <a:outerShdw dist="38100" dir="2700000" algn="tl" rotWithShape="0">
                    <a:schemeClr val="accent2"/>
                  </a:outerShdw>
                </a:effectLst>
              </a:rPr>
              <a:t>99,9%</a:t>
            </a:r>
            <a:r>
              <a:rPr lang="ja-JP" altLang="en-US" sz="4800" b="1" dirty="0">
                <a:ln w="6600">
                  <a:solidFill>
                    <a:schemeClr val="accent2"/>
                  </a:solidFill>
                  <a:prstDash val="solid"/>
                </a:ln>
                <a:solidFill>
                  <a:srgbClr val="FFFFFF"/>
                </a:solidFill>
                <a:effectLst>
                  <a:outerShdw dist="38100" dir="2700000" algn="tl" rotWithShape="0">
                    <a:schemeClr val="accent2"/>
                  </a:outerShdw>
                </a:effectLst>
              </a:rPr>
              <a:t>の安全炭化</a:t>
            </a:r>
            <a:endParaRPr lang="ja-JP" altLang="en-US" sz="4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60554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C59DA0B-832C-42EA-9586-E25D1438C99B}"/>
              </a:ext>
            </a:extLst>
          </p:cNvPr>
          <p:cNvSpPr>
            <a:spLocks noGrp="1"/>
          </p:cNvSpPr>
          <p:nvPr>
            <p:ph type="sldNum" sz="quarter" idx="12"/>
          </p:nvPr>
        </p:nvSpPr>
        <p:spPr/>
        <p:txBody>
          <a:bodyPr/>
          <a:lstStyle/>
          <a:p>
            <a:fld id="{19C16F6D-B010-4E23-9339-06E8EDBA0443}" type="slidenum">
              <a:rPr kumimoji="1" lang="ja-JP" altLang="en-US" smtClean="0"/>
              <a:t>8</a:t>
            </a:fld>
            <a:endParaRPr kumimoji="1" lang="ja-JP" altLang="en-US"/>
          </a:p>
        </p:txBody>
      </p:sp>
      <p:pic>
        <p:nvPicPr>
          <p:cNvPr id="6" name="図 5">
            <a:extLst>
              <a:ext uri="{FF2B5EF4-FFF2-40B4-BE49-F238E27FC236}">
                <a16:creationId xmlns:a16="http://schemas.microsoft.com/office/drawing/2014/main" id="{82D4BA10-4019-427F-B95B-E1FF1E877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0928"/>
            <a:ext cx="9144000" cy="6076143"/>
          </a:xfrm>
          <a:prstGeom prst="rect">
            <a:avLst/>
          </a:prstGeom>
        </p:spPr>
      </p:pic>
      <p:sp>
        <p:nvSpPr>
          <p:cNvPr id="3" name="正方形/長方形 2">
            <a:extLst>
              <a:ext uri="{FF2B5EF4-FFF2-40B4-BE49-F238E27FC236}">
                <a16:creationId xmlns:a16="http://schemas.microsoft.com/office/drawing/2014/main" id="{720F43DD-1767-4F33-A657-C922D65186E4}"/>
              </a:ext>
            </a:extLst>
          </p:cNvPr>
          <p:cNvSpPr/>
          <p:nvPr/>
        </p:nvSpPr>
        <p:spPr>
          <a:xfrm>
            <a:off x="2790904" y="2967335"/>
            <a:ext cx="3562194" cy="923330"/>
          </a:xfrm>
          <a:prstGeom prst="rect">
            <a:avLst/>
          </a:prstGeom>
          <a:noFill/>
        </p:spPr>
        <p:txBody>
          <a:bodyPr wrap="none" lIns="91440" tIns="45720" rIns="91440" bIns="45720">
            <a:spAutoFit/>
          </a:bodyPr>
          <a:lstStyle/>
          <a:p>
            <a:pPr algn="ctr"/>
            <a:r>
              <a:rPr lang="ja-JP"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実験を重ね</a:t>
            </a:r>
          </a:p>
        </p:txBody>
      </p:sp>
    </p:spTree>
    <p:extLst>
      <p:ext uri="{BB962C8B-B14F-4D97-AF65-F5344CB8AC3E}">
        <p14:creationId xmlns:p14="http://schemas.microsoft.com/office/powerpoint/2010/main" val="32023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9C16F6D-B010-4E23-9339-06E8EDBA0443}" type="slidenum">
              <a:rPr kumimoji="1" lang="ja-JP" altLang="en-US" smtClean="0"/>
              <a:t>9</a:t>
            </a:fld>
            <a:endParaRPr kumimoji="1" lang="ja-JP" altLang="en-US"/>
          </a:p>
        </p:txBody>
      </p:sp>
      <p:pic>
        <p:nvPicPr>
          <p:cNvPr id="4" name="図 3">
            <a:extLst>
              <a:ext uri="{FF2B5EF4-FFF2-40B4-BE49-F238E27FC236}">
                <a16:creationId xmlns:a16="http://schemas.microsoft.com/office/drawing/2014/main" id="{BD1E1441-5237-4DF3-8CBF-01529711A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0928"/>
            <a:ext cx="9144000" cy="6076143"/>
          </a:xfrm>
          <a:prstGeom prst="rect">
            <a:avLst/>
          </a:prstGeom>
        </p:spPr>
      </p:pic>
      <p:sp>
        <p:nvSpPr>
          <p:cNvPr id="2" name="正方形/長方形 1">
            <a:extLst>
              <a:ext uri="{FF2B5EF4-FFF2-40B4-BE49-F238E27FC236}">
                <a16:creationId xmlns:a16="http://schemas.microsoft.com/office/drawing/2014/main" id="{74668D18-706F-4F27-8346-9A8CF3238484}"/>
              </a:ext>
            </a:extLst>
          </p:cNvPr>
          <p:cNvSpPr/>
          <p:nvPr/>
        </p:nvSpPr>
        <p:spPr>
          <a:xfrm>
            <a:off x="2790904" y="2967335"/>
            <a:ext cx="3562194" cy="923330"/>
          </a:xfrm>
          <a:prstGeom prst="rect">
            <a:avLst/>
          </a:prstGeom>
          <a:noFill/>
        </p:spPr>
        <p:txBody>
          <a:bodyPr wrap="none" lIns="91440" tIns="45720" rIns="91440" bIns="45720">
            <a:spAutoFit/>
          </a:bodyPr>
          <a:lstStyle/>
          <a:p>
            <a:pPr algn="ctr"/>
            <a:r>
              <a:rPr lang="ja-JP"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実証を重ね</a:t>
            </a:r>
          </a:p>
        </p:txBody>
      </p:sp>
    </p:spTree>
    <p:extLst>
      <p:ext uri="{BB962C8B-B14F-4D97-AF65-F5344CB8AC3E}">
        <p14:creationId xmlns:p14="http://schemas.microsoft.com/office/powerpoint/2010/main" val="36580713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608</Words>
  <Application>Microsoft Office PowerPoint</Application>
  <PresentationFormat>画面に合わせる (4:3)</PresentationFormat>
  <Paragraphs>93</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AR P丸ゴシック体E</vt:lpstr>
      <vt:lpstr>ＭＳ Ｐゴシック</vt:lpstr>
      <vt:lpstr>Arial</vt:lpstr>
      <vt:lpstr>Calibri</vt:lpstr>
      <vt:lpstr>Office ​​テーマ</vt:lpstr>
      <vt:lpstr>梅の里の世界農業遺産 農林水産資源を有効活用 サーキュラーエコノミー Circular Economy</vt:lpstr>
      <vt:lpstr>里山資源とは？ </vt:lpstr>
      <vt:lpstr>里山資源をどう位置づけるか</vt:lpstr>
      <vt:lpstr>梅種子炭（無機炭） 高機能炭和歌山研究所</vt:lpstr>
      <vt:lpstr>高機能炭和歌山研究所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梅種子炭（無機炭）</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梅の里の世界農業遺産 ・花咲じいさんプロジェクト</dc:title>
  <dc:creator>ビオトープ切目川</dc:creator>
  <cp:lastModifiedBy>中田 稔</cp:lastModifiedBy>
  <cp:revision>57</cp:revision>
  <cp:lastPrinted>2020-05-22T11:02:37Z</cp:lastPrinted>
  <dcterms:created xsi:type="dcterms:W3CDTF">2015-02-27T01:33:26Z</dcterms:created>
  <dcterms:modified xsi:type="dcterms:W3CDTF">2020-05-22T11:06:38Z</dcterms:modified>
</cp:coreProperties>
</file>